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67" r:id="rId2"/>
    <p:sldId id="283" r:id="rId3"/>
    <p:sldId id="269" r:id="rId4"/>
    <p:sldId id="277" r:id="rId5"/>
    <p:sldId id="288" r:id="rId6"/>
    <p:sldId id="284" r:id="rId7"/>
    <p:sldId id="258" r:id="rId8"/>
    <p:sldId id="285" r:id="rId9"/>
    <p:sldId id="281" r:id="rId10"/>
    <p:sldId id="273" r:id="rId11"/>
    <p:sldId id="290" r:id="rId12"/>
    <p:sldId id="275" r:id="rId13"/>
    <p:sldId id="279" r:id="rId14"/>
    <p:sldId id="272" r:id="rId15"/>
    <p:sldId id="268" r:id="rId16"/>
    <p:sldId id="282" r:id="rId17"/>
    <p:sldId id="262" r:id="rId18"/>
    <p:sldId id="263" r:id="rId19"/>
    <p:sldId id="28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te, Ciaran" initials="HC" lastIdx="14" clrIdx="0">
    <p:extLst>
      <p:ext uri="{19B8F6BF-5375-455C-9EA6-DF929625EA0E}">
        <p15:presenceInfo xmlns:p15="http://schemas.microsoft.com/office/powerpoint/2012/main" userId="Harte, Ciaran" providerId="None"/>
      </p:ext>
    </p:extLst>
  </p:cmAuthor>
  <p:cmAuthor id="2" name="Alejandro Valverde" initials="AV" lastIdx="6" clrIdx="1">
    <p:extLst>
      <p:ext uri="{19B8F6BF-5375-455C-9EA6-DF929625EA0E}">
        <p15:presenceInfo xmlns:p15="http://schemas.microsoft.com/office/powerpoint/2012/main" userId="c958a437d2e39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67836" autoAdjust="0"/>
  </p:normalViewPr>
  <p:slideViewPr>
    <p:cSldViewPr snapToGrid="0" snapToObjects="1">
      <p:cViewPr>
        <p:scale>
          <a:sx n="66" d="100"/>
          <a:sy n="66" d="100"/>
        </p:scale>
        <p:origin x="2346" y="582"/>
      </p:cViewPr>
      <p:guideLst>
        <p:guide orient="horz" pos="2160"/>
        <p:guide pos="2880"/>
      </p:guideLst>
    </p:cSldViewPr>
  </p:slideViewPr>
  <p:notesTextViewPr>
    <p:cViewPr>
      <p:scale>
        <a:sx n="75" d="100"/>
        <a:sy n="75" d="100"/>
      </p:scale>
      <p:origin x="0" y="0"/>
    </p:cViewPr>
  </p:notesTextViewPr>
  <p:sorterViewPr>
    <p:cViewPr>
      <p:scale>
        <a:sx n="178" d="100"/>
        <a:sy n="178" d="100"/>
      </p:scale>
      <p:origin x="0" y="0"/>
    </p:cViewPr>
  </p:sorter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25T13:41:53.328" idx="1">
    <p:pos x="10" y="10"/>
    <p:text>Control: This does not have to be the autopilot, and the pilot is u.. control can be SAS or CSAS..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2-25T13:45:59.002" idx="2">
    <p:pos x="-195" y="672"/>
    <p:text>Be careful with "evenlope expansion", before you can do this, you have to consider the models limitations and the type of aerodynamic effects.. but yes it can be done</p:text>
    <p:extLst>
      <p:ext uri="{C676402C-5697-4E1C-873F-D02D1690AC5C}">
        <p15:threadingInfo xmlns:p15="http://schemas.microsoft.com/office/powerpoint/2012/main" timeZoneBias="0"/>
      </p:ext>
    </p:extLst>
  </p:cm>
  <p:cm authorId="1" dt="2018-02-25T13:48:17.657" idx="3">
    <p:pos x="-195" y="808"/>
    <p:text>Flight Control is a huge point to make, if you can accurately predict the aircrafts dynamics, you can invert the dynamics of the rotorcraft and essentially design the rotorcraft to have the flight dynamics you want it to.</p:text>
    <p:extLst>
      <p:ext uri="{C676402C-5697-4E1C-873F-D02D1690AC5C}">
        <p15:threadingInfo xmlns:p15="http://schemas.microsoft.com/office/powerpoint/2012/main" timeZoneBias="0">
          <p15:parentCm authorId="1" idx="2"/>
        </p15:threadingInfo>
      </p:ext>
    </p:extLst>
  </p:cm>
  <p:cm authorId="2" dt="2018-02-25T17:52:57.103" idx="1">
    <p:pos x="10" y="10"/>
    <p:text>What do you mean with inverting the dynamics of the rotorcraft?</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40BAF6-778C-FF4A-A6CC-174E9D20CD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F9243A-886D-1145-AF84-828FD3D53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125659-4251-4596-AFC5-5C70DF7958FF}" type="datetime5">
              <a:rPr lang="en-US" smtClean="0"/>
              <a:t>26-Feb-18</a:t>
            </a:fld>
            <a:endParaRPr lang="en-GB"/>
          </a:p>
        </p:txBody>
      </p:sp>
      <p:sp>
        <p:nvSpPr>
          <p:cNvPr id="4" name="Footer Placeholder 3">
            <a:extLst>
              <a:ext uri="{FF2B5EF4-FFF2-40B4-BE49-F238E27FC236}">
                <a16:creationId xmlns:a16="http://schemas.microsoft.com/office/drawing/2014/main" id="{9B1AA24B-445F-304A-8B0B-0AA7A3D581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53E7568-B242-504C-905C-4990C46C8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3C0F99-304F-6E49-843F-5351A15493DC}" type="slidenum">
              <a:rPr lang="en-GB" smtClean="0"/>
              <a:pPr/>
              <a:t>‹#›</a:t>
            </a:fld>
            <a:endParaRPr lang="en-GB"/>
          </a:p>
        </p:txBody>
      </p:sp>
    </p:spTree>
    <p:extLst>
      <p:ext uri="{BB962C8B-B14F-4D97-AF65-F5344CB8AC3E}">
        <p14:creationId xmlns:p14="http://schemas.microsoft.com/office/powerpoint/2010/main" val="1337908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BC97E-E9F6-4398-9383-E12362E4CB76}" type="datetime5">
              <a:rPr lang="en-US" smtClean="0"/>
              <a:t>26-Feb-18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CBD1-C1B4-0949-A20B-F84C20C9707E}" type="slidenum">
              <a:rPr lang="en-GB" smtClean="0"/>
              <a:pPr/>
              <a:t>‹#›</a:t>
            </a:fld>
            <a:endParaRPr lang="en-GB"/>
          </a:p>
        </p:txBody>
      </p:sp>
    </p:spTree>
    <p:extLst>
      <p:ext uri="{BB962C8B-B14F-4D97-AF65-F5344CB8AC3E}">
        <p14:creationId xmlns:p14="http://schemas.microsoft.com/office/powerpoint/2010/main" val="177902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Alejandro Valverde and I have an idea. Idea which I would like to propose to </a:t>
            </a:r>
            <a:r>
              <a:rPr lang="en-GB"/>
              <a:t>you today.</a:t>
            </a:r>
            <a:endParaRPr lang="en-GB" dirty="0"/>
          </a:p>
          <a:p>
            <a:endParaRPr lang="en-GB" dirty="0"/>
          </a:p>
          <a:p>
            <a:r>
              <a:rPr lang="en-GB" dirty="0"/>
              <a:t>For</a:t>
            </a:r>
            <a:r>
              <a:rPr lang="en-GB" baseline="0" dirty="0"/>
              <a:t> those of you already initiated in this topic, I would like to implement System ID techniques into the current Flight Testing methodology. I would do this in a:</a:t>
            </a:r>
          </a:p>
          <a:p>
            <a:pPr marL="171450" indent="-171450">
              <a:buFontTx/>
              <a:buChar char="-"/>
            </a:pPr>
            <a:r>
              <a:rPr lang="en-GB" baseline="0" dirty="0"/>
              <a:t>Cost effective,</a:t>
            </a:r>
          </a:p>
          <a:p>
            <a:pPr marL="171450" indent="-171450">
              <a:buFontTx/>
              <a:buChar char="-"/>
            </a:pPr>
            <a:r>
              <a:rPr lang="en-GB" baseline="0" dirty="0"/>
              <a:t>Efficient, and</a:t>
            </a:r>
          </a:p>
          <a:p>
            <a:pPr marL="171450" indent="-171450">
              <a:buFontTx/>
              <a:buChar char="-"/>
            </a:pPr>
            <a:r>
              <a:rPr lang="en-GB" baseline="0" dirty="0"/>
              <a:t>Accurate, </a:t>
            </a:r>
          </a:p>
          <a:p>
            <a:pPr marL="0" indent="0">
              <a:buFontTx/>
              <a:buNone/>
            </a:pPr>
            <a:r>
              <a:rPr lang="en-GB" baseline="0" dirty="0"/>
              <a:t>ways. And in this presentation, I will describe how I want to do this.</a:t>
            </a:r>
          </a:p>
          <a:p>
            <a:pPr marL="0" indent="0">
              <a:buFontTx/>
              <a:buNone/>
            </a:pPr>
            <a:endParaRPr lang="en-GB" baseline="0" dirty="0"/>
          </a:p>
          <a:p>
            <a:pPr marL="0" indent="0">
              <a:buFontTx/>
              <a:buNone/>
            </a:pPr>
            <a:r>
              <a:rPr lang="en-GB" baseline="0" dirty="0"/>
              <a:t>Now, for those of you not initiated in this topic…</a:t>
            </a:r>
          </a:p>
          <a:p>
            <a:pPr marL="0" indent="0">
              <a:buFontTx/>
              <a:buNone/>
            </a:pP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1</a:t>
            </a:fld>
            <a:endParaRPr lang="en-GB"/>
          </a:p>
        </p:txBody>
      </p:sp>
    </p:spTree>
    <p:extLst>
      <p:ext uri="{BB962C8B-B14F-4D97-AF65-F5344CB8AC3E}">
        <p14:creationId xmlns:p14="http://schemas.microsoft.com/office/powerpoint/2010/main" val="134020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About Morelli:</a:t>
            </a:r>
          </a:p>
          <a:p>
            <a:r>
              <a:rPr lang="en-US" dirty="0"/>
              <a:t>Definitely explain who E. Morelli is.. NASA's go to guy for System Identification.. I like the story about the hypersonic vehicle that the US flew from somewhere off the west coast of the USA, where the craft took 13 minutes to reach Australia.. Morelli was given 30 seconds of that 13 minutes to put inputs into the control surfaces in order to assess the flight dynamics</a:t>
            </a:r>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15</a:t>
            </a:fld>
            <a:endParaRPr lang="en-GB"/>
          </a:p>
        </p:txBody>
      </p:sp>
    </p:spTree>
    <p:extLst>
      <p:ext uri="{BB962C8B-B14F-4D97-AF65-F5344CB8AC3E}">
        <p14:creationId xmlns:p14="http://schemas.microsoft.com/office/powerpoint/2010/main" val="4410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of the oldest and most fundamental of all human scientific pursuits is developing mathematical models for physical systems based on imperfect observations or measurements. This activity is known as </a:t>
            </a:r>
            <a:r>
              <a:rPr lang="en-US" u="sng" dirty="0"/>
              <a:t>system identification</a:t>
            </a:r>
            <a:r>
              <a:rPr lang="en-US" u="none" dirty="0"/>
              <a:t>. When applied to aircraft, this is known as </a:t>
            </a:r>
            <a:r>
              <a:rPr lang="en-US" u="none" dirty="0" smtClean="0"/>
              <a:t>aircraft</a:t>
            </a:r>
            <a:r>
              <a:rPr lang="en-US" u="none" baseline="0" dirty="0" smtClean="0"/>
              <a:t> </a:t>
            </a:r>
            <a:r>
              <a:rPr lang="en-US" u="none" dirty="0" smtClean="0"/>
              <a:t>system </a:t>
            </a:r>
            <a:r>
              <a:rPr lang="en-US" u="none" dirty="0"/>
              <a:t>identification.</a:t>
            </a:r>
          </a:p>
          <a:p>
            <a:endParaRPr lang="en-US" u="none" dirty="0"/>
          </a:p>
          <a:p>
            <a:r>
              <a:rPr lang="en-US" u="none" dirty="0"/>
              <a:t>And this is in fact one of the reasons why I am so interested in this topic, This discipline is fairly unknown in the aerospace industry, but it is in fact something that scientists and engineers have been doing for hundreds of years.</a:t>
            </a:r>
          </a:p>
          <a:p>
            <a:endParaRPr lang="en-GB" u="sng" dirty="0"/>
          </a:p>
          <a:p>
            <a:r>
              <a:rPr lang="en-GB" u="none" dirty="0"/>
              <a:t>I like to recall know the contribution to </a:t>
            </a:r>
            <a:r>
              <a:rPr lang="en-US" u="none" dirty="0"/>
              <a:t>human progress made by Johannes Kepler when, in 1609, he published the book </a:t>
            </a:r>
            <a:r>
              <a:rPr lang="en-US" i="1" u="none" dirty="0" err="1"/>
              <a:t>Astronomia</a:t>
            </a:r>
            <a:r>
              <a:rPr lang="en-US" i="1" u="none" dirty="0"/>
              <a:t> nova</a:t>
            </a:r>
            <a:r>
              <a:rPr lang="en-US" u="none" dirty="0"/>
              <a:t> which presented a mathematical model that describe the motion of the planets in the Solar System. For this, he collaborated with the Swedish </a:t>
            </a:r>
            <a:r>
              <a:rPr lang="en-US" u="none" dirty="0" err="1"/>
              <a:t>Tycho</a:t>
            </a:r>
            <a:r>
              <a:rPr lang="en-US" u="none" dirty="0"/>
              <a:t> Brahe, who provided him with precise data of planets position in the sky. This was System Identification.</a:t>
            </a:r>
            <a:endParaRPr lang="en-GB" u="none"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2</a:t>
            </a:fld>
            <a:endParaRPr lang="en-GB"/>
          </a:p>
        </p:txBody>
      </p:sp>
    </p:spTree>
    <p:extLst>
      <p:ext uri="{BB962C8B-B14F-4D97-AF65-F5344CB8AC3E}">
        <p14:creationId xmlns:p14="http://schemas.microsoft.com/office/powerpoint/2010/main" val="299423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Now, in our company, we have already covered some of the classical problems of Aircraft Dynamics.</a:t>
            </a:r>
          </a:p>
          <a:p>
            <a:endParaRPr lang="en-GB" dirty="0"/>
          </a:p>
          <a:p>
            <a:pPr marL="171450" indent="-171450">
              <a:buFontTx/>
              <a:buChar char="-"/>
            </a:pPr>
            <a:r>
              <a:rPr lang="en-GB" dirty="0"/>
              <a:t>Simulation: This is what the guys from Flight Physics do when they use </a:t>
            </a:r>
            <a:r>
              <a:rPr lang="en-GB" dirty="0" err="1"/>
              <a:t>FlightLab</a:t>
            </a:r>
            <a:endParaRPr lang="en-GB" dirty="0"/>
          </a:p>
          <a:p>
            <a:pPr marL="171450" indent="-171450">
              <a:buFontTx/>
              <a:buChar char="-"/>
            </a:pPr>
            <a:endParaRPr lang="en-GB" dirty="0"/>
          </a:p>
          <a:p>
            <a:pPr marL="171450" indent="-171450" algn="l" defTabSz="914400" rtl="0" eaLnBrk="1" latinLnBrk="0" hangingPunct="1">
              <a:buFontTx/>
              <a:buChar char="-"/>
            </a:pPr>
            <a:r>
              <a:rPr lang="en-GB" sz="1200" kern="1200" dirty="0">
                <a:solidFill>
                  <a:schemeClr val="tx1"/>
                </a:solidFill>
                <a:latin typeface="+mn-lt"/>
                <a:ea typeface="+mn-ea"/>
                <a:cs typeface="+mn-cs"/>
              </a:rPr>
              <a:t>Control: This is what our pilot does in his brain.. Since, we don’t have yet developed an autopilot, we don’t need to worry too much about this point.</a:t>
            </a:r>
          </a:p>
          <a:p>
            <a:pPr marL="171450" indent="-171450">
              <a:buFontTx/>
              <a:buChar char="-"/>
            </a:pPr>
            <a:endParaRPr lang="en-GB" dirty="0"/>
          </a:p>
          <a:p>
            <a:pPr marL="171450" indent="-171450">
              <a:buFontTx/>
              <a:buChar char="-"/>
            </a:pPr>
            <a:r>
              <a:rPr lang="en-GB" dirty="0"/>
              <a:t>Identification: Here is when we obtain a model for our helicopter, considering both the input and output to the model.</a:t>
            </a:r>
          </a:p>
          <a:p>
            <a:pPr marL="171450" indent="-171450">
              <a:buFontTx/>
              <a:buChar char="-"/>
            </a:pPr>
            <a:endParaRPr lang="en-GB" dirty="0"/>
          </a:p>
          <a:p>
            <a:pPr marL="0" indent="0">
              <a:buFontTx/>
              <a:buNone/>
            </a:pPr>
            <a:r>
              <a:rPr lang="en-GB" dirty="0"/>
              <a:t>For Kepler, this box was </a:t>
            </a:r>
            <a:r>
              <a:rPr lang="en-GB" dirty="0" smtClean="0"/>
              <a:t>occupied </a:t>
            </a:r>
            <a:r>
              <a:rPr lang="en-GB" dirty="0"/>
              <a:t>by the solar </a:t>
            </a:r>
            <a:r>
              <a:rPr lang="en-GB" dirty="0" smtClean="0"/>
              <a:t>system, </a:t>
            </a:r>
            <a:r>
              <a:rPr lang="en-GB" dirty="0"/>
              <a:t>for us this is the SH09; but in fact it same. Well, in fact, poor Kepler’s task was harder than </a:t>
            </a:r>
            <a:r>
              <a:rPr lang="en-GB" dirty="0" smtClean="0"/>
              <a:t>ours because </a:t>
            </a:r>
            <a:r>
              <a:rPr lang="en-GB" dirty="0"/>
              <a:t>he did have control over the inputs to the system and we do have.</a:t>
            </a:r>
          </a:p>
        </p:txBody>
      </p:sp>
      <p:sp>
        <p:nvSpPr>
          <p:cNvPr id="4" name="Foliennummernplatzhalter 3"/>
          <p:cNvSpPr>
            <a:spLocks noGrp="1"/>
          </p:cNvSpPr>
          <p:nvPr>
            <p:ph type="sldNum" sz="quarter" idx="10"/>
          </p:nvPr>
        </p:nvSpPr>
        <p:spPr/>
        <p:txBody>
          <a:bodyPr/>
          <a:lstStyle/>
          <a:p>
            <a:fld id="{0D8DCBD1-C1B4-0949-A20B-F84C20C9707E}" type="slidenum">
              <a:rPr lang="en-GB" smtClean="0"/>
              <a:pPr/>
              <a:t>3</a:t>
            </a:fld>
            <a:endParaRPr lang="en-GB"/>
          </a:p>
        </p:txBody>
      </p:sp>
    </p:spTree>
    <p:extLst>
      <p:ext uri="{BB962C8B-B14F-4D97-AF65-F5344CB8AC3E}">
        <p14:creationId xmlns:p14="http://schemas.microsoft.com/office/powerpoint/2010/main" val="285135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Flight Simulator development:</a:t>
            </a:r>
          </a:p>
          <a:p>
            <a:pPr marL="171450" indent="-171450">
              <a:buFontTx/>
              <a:buChar char="-"/>
            </a:pPr>
            <a:endParaRPr lang="en-GB" dirty="0"/>
          </a:p>
          <a:p>
            <a:pPr marL="171450" indent="-171450">
              <a:buFontTx/>
              <a:buChar char="-"/>
            </a:pPr>
            <a:r>
              <a:rPr lang="en-GB" dirty="0"/>
              <a:t>Flight Envelope Expansion. </a:t>
            </a:r>
            <a:br>
              <a:rPr lang="en-GB" dirty="0"/>
            </a:br>
            <a:r>
              <a:rPr lang="en-GB" dirty="0"/>
              <a:t/>
            </a:r>
            <a:br>
              <a:rPr lang="en-GB" dirty="0"/>
            </a:br>
            <a:r>
              <a:rPr lang="en-GB" dirty="0"/>
              <a:t>(It is needed to consider </a:t>
            </a:r>
            <a:r>
              <a:rPr lang="en-US" dirty="0"/>
              <a:t>the models limitations and the type of aerodynamic effects.)</a:t>
            </a:r>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4</a:t>
            </a:fld>
            <a:endParaRPr lang="en-GB"/>
          </a:p>
        </p:txBody>
      </p:sp>
    </p:spTree>
    <p:extLst>
      <p:ext uri="{BB962C8B-B14F-4D97-AF65-F5344CB8AC3E}">
        <p14:creationId xmlns:p14="http://schemas.microsoft.com/office/powerpoint/2010/main" val="355458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5</a:t>
            </a:fld>
            <a:endParaRPr lang="en-GB"/>
          </a:p>
        </p:txBody>
      </p:sp>
    </p:spTree>
    <p:extLst>
      <p:ext uri="{BB962C8B-B14F-4D97-AF65-F5344CB8AC3E}">
        <p14:creationId xmlns:p14="http://schemas.microsoft.com/office/powerpoint/2010/main" val="234612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6</a:t>
            </a:fld>
            <a:endParaRPr lang="en-GB"/>
          </a:p>
        </p:txBody>
      </p:sp>
    </p:spTree>
    <p:extLst>
      <p:ext uri="{BB962C8B-B14F-4D97-AF65-F5344CB8AC3E}">
        <p14:creationId xmlns:p14="http://schemas.microsoft.com/office/powerpoint/2010/main" val="30777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Accurate</a:t>
            </a:r>
            <a:r>
              <a:rPr lang="en-GB" sz="1400" baseline="0" dirty="0"/>
              <a:t> -&gt; Because it’s based on real flight data</a:t>
            </a:r>
          </a:p>
          <a:p>
            <a:r>
              <a:rPr lang="en-GB" sz="1400" baseline="0" dirty="0"/>
              <a:t>Simple -&gt; Does not require high computational power</a:t>
            </a:r>
          </a:p>
          <a:p>
            <a:r>
              <a:rPr lang="en-GB" sz="1400" baseline="0" dirty="0"/>
              <a:t>Reliable -&gt; Computed with </a:t>
            </a:r>
            <a:endParaRPr lang="en-GB" sz="1400"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7</a:t>
            </a:fld>
            <a:endParaRPr lang="en-GB"/>
          </a:p>
        </p:txBody>
      </p:sp>
    </p:spTree>
    <p:extLst>
      <p:ext uri="{BB962C8B-B14F-4D97-AF65-F5344CB8AC3E}">
        <p14:creationId xmlns:p14="http://schemas.microsoft.com/office/powerpoint/2010/main" val="169640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D8DCBD1-C1B4-0949-A20B-F84C20C9707E}" type="slidenum">
              <a:rPr lang="en-GB" smtClean="0"/>
              <a:pPr/>
              <a:t>8</a:t>
            </a:fld>
            <a:endParaRPr lang="en-GB"/>
          </a:p>
        </p:txBody>
      </p:sp>
    </p:spTree>
    <p:extLst>
      <p:ext uri="{BB962C8B-B14F-4D97-AF65-F5344CB8AC3E}">
        <p14:creationId xmlns:p14="http://schemas.microsoft.com/office/powerpoint/2010/main" val="25829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D8DCBD1-C1B4-0949-A20B-F84C20C9707E}" type="slidenum">
              <a:rPr lang="en-GB" smtClean="0"/>
              <a:pPr/>
              <a:t>10</a:t>
            </a:fld>
            <a:endParaRPr lang="en-GB"/>
          </a:p>
        </p:txBody>
      </p:sp>
    </p:spTree>
    <p:extLst>
      <p:ext uri="{BB962C8B-B14F-4D97-AF65-F5344CB8AC3E}">
        <p14:creationId xmlns:p14="http://schemas.microsoft.com/office/powerpoint/2010/main" val="400846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972000" y="3821860"/>
            <a:ext cx="3014784" cy="1655762"/>
          </a:xfrm>
        </p:spPr>
        <p:txBody>
          <a:bodyPr anchor="t"/>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dd</a:t>
            </a:r>
            <a:r>
              <a:rPr lang="en-US" dirty="0"/>
              <a:t>/mm/</a:t>
            </a:r>
            <a:r>
              <a:rPr lang="en-US" dirty="0" err="1"/>
              <a:t>yy</a:t>
            </a:r>
            <a:endParaRPr lang="en-US" dirty="0"/>
          </a:p>
        </p:txBody>
      </p:sp>
      <p:sp>
        <p:nvSpPr>
          <p:cNvPr id="9" name="TextBox 8">
            <a:extLst>
              <a:ext uri="{FF2B5EF4-FFF2-40B4-BE49-F238E27FC236}">
                <a16:creationId xmlns:a16="http://schemas.microsoft.com/office/drawing/2014/main" id="{7AA740FB-87B6-BF44-8666-86077F98C2A6}"/>
              </a:ext>
            </a:extLst>
          </p:cNvPr>
          <p:cNvSpPr txBox="1"/>
          <p:nvPr userDrawn="1"/>
        </p:nvSpPr>
        <p:spPr>
          <a:xfrm>
            <a:off x="2228045" y="3921617"/>
            <a:ext cx="0" cy="0"/>
          </a:xfrm>
          <a:prstGeom prst="rect">
            <a:avLst/>
          </a:prstGeom>
          <a:noFill/>
        </p:spPr>
        <p:txBody>
          <a:bodyPr wrap="none" lIns="0" tIns="0" rIns="0" bIns="0" rtlCol="0">
            <a:noAutofit/>
          </a:bodyPr>
          <a:lstStyle/>
          <a:p>
            <a:pPr algn="l"/>
            <a:endParaRPr lang="en-GB" b="0" i="0" dirty="0">
              <a:solidFill>
                <a:schemeClr val="tx1"/>
              </a:solidFill>
              <a:latin typeface="Suisse Int'l" panose="020B0504000000000000" pitchFamily="34" charset="77"/>
            </a:endParaRPr>
          </a:p>
        </p:txBody>
      </p:sp>
      <p:sp>
        <p:nvSpPr>
          <p:cNvPr id="6" name="Rectangle 5">
            <a:extLst>
              <a:ext uri="{FF2B5EF4-FFF2-40B4-BE49-F238E27FC236}">
                <a16:creationId xmlns:a16="http://schemas.microsoft.com/office/drawing/2014/main" id="{A4E4A973-759A-3643-9A17-349CD8D16656}"/>
              </a:ext>
            </a:extLst>
          </p:cNvPr>
          <p:cNvSpPr/>
          <p:nvPr userDrawn="1"/>
        </p:nvSpPr>
        <p:spPr>
          <a:xfrm>
            <a:off x="0" y="0"/>
            <a:ext cx="9144000" cy="1411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5F9F93F-0AEE-9848-BDE8-B27A46919D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0408" y="4258422"/>
            <a:ext cx="4140200" cy="1219200"/>
          </a:xfrm>
          <a:prstGeom prst="rect">
            <a:avLst/>
          </a:prstGeom>
        </p:spPr>
      </p:pic>
      <p:pic>
        <p:nvPicPr>
          <p:cNvPr id="8" name="Picture 7">
            <a:extLst>
              <a:ext uri="{FF2B5EF4-FFF2-40B4-BE49-F238E27FC236}">
                <a16:creationId xmlns:a16="http://schemas.microsoft.com/office/drawing/2014/main" id="{B86AB559-D79E-7242-9BB5-74E425FD1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356539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Grey Ba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000" y="1931829"/>
            <a:ext cx="7236000" cy="1440000"/>
          </a:xfrm>
        </p:spPr>
        <p:txBody>
          <a:bodyPr anchor="b"/>
          <a:lstStyle>
            <a:lvl1pPr algn="l">
              <a:defRPr sz="3600">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DE54F64-EB90-5946-A255-F2B58709C930}"/>
              </a:ext>
            </a:extLst>
          </p:cNvPr>
          <p:cNvSpPr>
            <a:spLocks noGrp="1"/>
          </p:cNvSpPr>
          <p:nvPr>
            <p:ph type="sldNum" sz="quarter" idx="12"/>
          </p:nvPr>
        </p:nvSpPr>
        <p:spPr>
          <a:xfrm>
            <a:off x="8100000" y="6300000"/>
            <a:ext cx="540000" cy="180000"/>
          </a:xfrm>
        </p:spPr>
        <p:txBody>
          <a:bodyPr anchor="t"/>
          <a:lstStyle>
            <a:lvl1pPr algn="r">
              <a:lnSpc>
                <a:spcPts val="1200"/>
              </a:lnSpc>
              <a:defRPr sz="900">
                <a:solidFill>
                  <a:schemeClr val="bg2"/>
                </a:solidFill>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60389395-CA60-FF4E-AB8E-2484AE557432}"/>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0EA41BA1-481E-E74F-AB66-DAC121561FCE}"/>
              </a:ext>
            </a:extLst>
          </p:cNvPr>
          <p:cNvSpPr/>
          <p:nvPr userDrawn="1"/>
        </p:nvSpPr>
        <p:spPr>
          <a:xfrm>
            <a:off x="0" y="0"/>
            <a:ext cx="9144000" cy="1411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23872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B42B5C18-5904-4A9B-8587-E34CBF2F2A82}"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nchor="t"/>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2556000" y="1636086"/>
            <a:ext cx="6084000" cy="4416984"/>
          </a:xfrm>
        </p:spPr>
        <p:txBody>
          <a:bodyPr anchor="t"/>
          <a:lstStyle>
            <a:lvl1pPr marL="0" indent="0">
              <a:lnSpc>
                <a:spcPts val="32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9" name="Straight Connector 8">
            <a:extLst>
              <a:ext uri="{FF2B5EF4-FFF2-40B4-BE49-F238E27FC236}">
                <a16:creationId xmlns:a16="http://schemas.microsoft.com/office/drawing/2014/main" id="{982BB819-0C71-4B49-97B7-76F83B129E95}"/>
              </a:ext>
            </a:extLst>
          </p:cNvPr>
          <p:cNvCxnSpPr/>
          <p:nvPr userDrawn="1"/>
        </p:nvCxnSpPr>
        <p:spPr>
          <a:xfrm>
            <a:off x="2556001" y="2041301"/>
            <a:ext cx="608399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3BD12B7-E2CE-644F-9776-65EDCB6B4FC3}"/>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
        <p:nvSpPr>
          <p:cNvPr id="11"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5228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3565166"/>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2556000" y="1725769"/>
            <a:ext cx="5959350" cy="3882980"/>
          </a:xfrm>
        </p:spPr>
        <p:txBody>
          <a:bodyPr/>
          <a:lstStyle>
            <a:lvl1pPr marL="215388" indent="-215388">
              <a:lnSpc>
                <a:spcPts val="2400"/>
              </a:lnSpc>
              <a:spcBef>
                <a:spcPts val="0"/>
              </a:spcBef>
              <a:buFont typeface="+mj-lt"/>
              <a:buAutoNum type="arabicPeriod"/>
              <a:tabLst/>
              <a:defRPr sz="2000" b="0" i="0">
                <a:latin typeface="Arial"/>
                <a:cs typeface="Arial"/>
              </a:defRPr>
            </a:lvl1pPr>
            <a:lvl2pPr marL="0" indent="0">
              <a:lnSpc>
                <a:spcPts val="1800"/>
              </a:lnSpc>
              <a:spcBef>
                <a:spcPts val="0"/>
              </a:spcBef>
              <a:buNone/>
              <a:defRPr sz="1500" b="0" i="0">
                <a:latin typeface="Arial"/>
                <a:cs typeface="Arial"/>
              </a:defRPr>
            </a:lvl2pPr>
            <a:lvl3pPr marL="324000" indent="-324000">
              <a:lnSpc>
                <a:spcPts val="1800"/>
              </a:lnSpc>
              <a:spcBef>
                <a:spcPts val="0"/>
              </a:spcBef>
              <a:buFont typeface=".AppleSystemUIFont"/>
              <a:buChar char="–"/>
              <a:tabLst/>
              <a:defRPr sz="1500" b="0" i="0">
                <a:latin typeface="Arial"/>
                <a:cs typeface="Arial"/>
              </a:defRPr>
            </a:lvl3pPr>
            <a:lvl4pPr marL="0" indent="0">
              <a:lnSpc>
                <a:spcPts val="1800"/>
              </a:lnSpc>
              <a:spcBef>
                <a:spcPts val="0"/>
              </a:spcBef>
              <a:buNone/>
              <a:defRPr sz="1500" b="1" i="0">
                <a:latin typeface="Arial"/>
                <a:cs typeface="Arial"/>
              </a:defRPr>
            </a:lvl4pPr>
            <a:lvl5pPr marL="179388" indent="-173038">
              <a:lnSpc>
                <a:spcPts val="1800"/>
              </a:lnSpc>
              <a:spcBef>
                <a:spcPts val="0"/>
              </a:spcBef>
              <a:tabLst/>
              <a:defRPr sz="1500" b="0" i="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EBD6096E-B422-4A7C-A86B-590D49FB2AD6}" type="datetime5">
              <a:rPr lang="en-US" smtClean="0"/>
              <a:t>26-Feb-18</a:t>
            </a:fld>
            <a:endParaRPr lang="en-GB" dirty="0"/>
          </a:p>
        </p:txBody>
      </p:sp>
      <p:sp>
        <p:nvSpPr>
          <p:cNvPr id="5" name="Footer Placeholder 4"/>
          <p:cNvSpPr>
            <a:spLocks noGrp="1"/>
          </p:cNvSpPr>
          <p:nvPr>
            <p:ph type="ftr" sz="quarter" idx="11"/>
          </p:nvPr>
        </p:nvSpPr>
        <p:spPr>
          <a:xfrm>
            <a:off x="504000" y="432000"/>
            <a:ext cx="4016913" cy="180000"/>
          </a:xfrm>
        </p:spPr>
        <p:txBody>
          <a:bodyPr/>
          <a:lstStyle/>
          <a:p>
            <a:endParaRPr lang="en-GB"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dirty="0"/>
          </a:p>
        </p:txBody>
      </p:sp>
      <p:sp>
        <p:nvSpPr>
          <p:cNvPr id="8" name="Text Placeholder 2">
            <a:extLst>
              <a:ext uri="{FF2B5EF4-FFF2-40B4-BE49-F238E27FC236}">
                <a16:creationId xmlns:a16="http://schemas.microsoft.com/office/drawing/2014/main" id="{C63E6F48-64C1-A44B-A434-E2B9F46A79D7}"/>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0" name="Picture 9">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38013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8117704"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22274AB0-32C3-44FE-A7F0-1060C71818A4}"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a:extLst>
              <a:ext uri="{FF2B5EF4-FFF2-40B4-BE49-F238E27FC236}">
                <a16:creationId xmlns:a16="http://schemas.microsoft.com/office/drawing/2014/main" id="{69B913BD-E3C0-0642-830B-A12C35E350F3}"/>
              </a:ext>
            </a:extLst>
          </p:cNvPr>
          <p:cNvSpPr>
            <a:spLocks noGrp="1"/>
          </p:cNvSpPr>
          <p:nvPr>
            <p:ph type="body" idx="14"/>
          </p:nvPr>
        </p:nvSpPr>
        <p:spPr>
          <a:xfrm>
            <a:off x="3267008" y="1684864"/>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2">
            <a:extLst>
              <a:ext uri="{FF2B5EF4-FFF2-40B4-BE49-F238E27FC236}">
                <a16:creationId xmlns:a16="http://schemas.microsoft.com/office/drawing/2014/main" id="{7AF33B51-C717-EC4E-B427-AA402226D1D1}"/>
              </a:ext>
            </a:extLst>
          </p:cNvPr>
          <p:cNvSpPr>
            <a:spLocks noGrp="1"/>
          </p:cNvSpPr>
          <p:nvPr>
            <p:ph type="body" idx="15"/>
          </p:nvPr>
        </p:nvSpPr>
        <p:spPr>
          <a:xfrm>
            <a:off x="6065704" y="1689035"/>
            <a:ext cx="2520000" cy="250668"/>
          </a:xfrm>
        </p:spPr>
        <p:txBody>
          <a:bodyPr anchor="t"/>
          <a:lstStyle>
            <a:lvl1pPr marL="0" indent="0">
              <a:lnSpc>
                <a:spcPts val="1800"/>
              </a:lnSpc>
              <a:spcBef>
                <a:spcPts val="0"/>
              </a:spcBef>
              <a:buNone/>
              <a:defRPr sz="15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6C0B27B4-3D06-7B4D-98F8-B3585C5AFF1A}"/>
              </a:ext>
            </a:extLst>
          </p:cNvPr>
          <p:cNvSpPr>
            <a:spLocks noGrp="1"/>
          </p:cNvSpPr>
          <p:nvPr>
            <p:ph type="body" sz="quarter" idx="16"/>
          </p:nvPr>
        </p:nvSpPr>
        <p:spPr>
          <a:xfrm>
            <a:off x="468312"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1">
            <a:extLst>
              <a:ext uri="{FF2B5EF4-FFF2-40B4-BE49-F238E27FC236}">
                <a16:creationId xmlns:a16="http://schemas.microsoft.com/office/drawing/2014/main" id="{39DEE832-69D0-DE45-9838-64854205337F}"/>
              </a:ext>
            </a:extLst>
          </p:cNvPr>
          <p:cNvSpPr>
            <a:spLocks noGrp="1"/>
          </p:cNvSpPr>
          <p:nvPr>
            <p:ph type="body" sz="quarter" idx="17"/>
          </p:nvPr>
        </p:nvSpPr>
        <p:spPr>
          <a:xfrm>
            <a:off x="3267008"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1">
            <a:extLst>
              <a:ext uri="{FF2B5EF4-FFF2-40B4-BE49-F238E27FC236}">
                <a16:creationId xmlns:a16="http://schemas.microsoft.com/office/drawing/2014/main" id="{8D5FC71F-9132-F645-8AC5-C27260D697B0}"/>
              </a:ext>
            </a:extLst>
          </p:cNvPr>
          <p:cNvSpPr>
            <a:spLocks noGrp="1"/>
          </p:cNvSpPr>
          <p:nvPr>
            <p:ph type="body" sz="quarter" idx="18"/>
          </p:nvPr>
        </p:nvSpPr>
        <p:spPr>
          <a:xfrm>
            <a:off x="6065704" y="2182812"/>
            <a:ext cx="2520000" cy="3780000"/>
          </a:xfrm>
        </p:spPr>
        <p:txBody>
          <a:bodyPr/>
          <a:lstStyle>
            <a:lvl1pPr marL="0" indent="0">
              <a:lnSpc>
                <a:spcPts val="1800"/>
              </a:lnSpc>
              <a:spcBef>
                <a:spcPts val="0"/>
              </a:spcBef>
              <a:buNone/>
              <a:defRPr sz="1500"/>
            </a:lvl1pPr>
            <a:lvl2pPr marL="324000" indent="-324000">
              <a:lnSpc>
                <a:spcPts val="1800"/>
              </a:lnSpc>
              <a:spcBef>
                <a:spcPts val="0"/>
              </a:spcBef>
              <a:buFont typeface=".AppleSystemUIFont"/>
              <a:buChar char="–"/>
              <a:defRPr sz="1500"/>
            </a:lvl2pPr>
            <a:lvl3pPr marL="322775" indent="0">
              <a:lnSpc>
                <a:spcPts val="1800"/>
              </a:lnSpc>
              <a:spcBef>
                <a:spcPts val="0"/>
              </a:spcBef>
              <a:buNone/>
              <a:tabLst/>
              <a:defRPr sz="1500"/>
            </a:lvl3pPr>
            <a:lvl4pPr marL="648000" indent="-324000">
              <a:lnSpc>
                <a:spcPts val="1800"/>
              </a:lnSpc>
              <a:spcBef>
                <a:spcPts val="0"/>
              </a:spcBef>
              <a:buFont typeface=".AppleSystemUIFont"/>
              <a:buChar char="–"/>
              <a:defRPr sz="1500"/>
            </a:lvl4pPr>
            <a:lvl5pPr marL="648000" indent="0">
              <a:lnSpc>
                <a:spcPts val="1800"/>
              </a:lnSpc>
              <a:spcBef>
                <a:spcPts val="0"/>
              </a:spcBef>
              <a:buNone/>
              <a:tabLst/>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2">
            <a:extLst>
              <a:ext uri="{FF2B5EF4-FFF2-40B4-BE49-F238E27FC236}">
                <a16:creationId xmlns:a16="http://schemas.microsoft.com/office/drawing/2014/main" id="{B3E0F3B6-F55A-244C-8A9A-D2335C911F45}"/>
              </a:ext>
            </a:extLst>
          </p:cNvPr>
          <p:cNvSpPr>
            <a:spLocks noGrp="1"/>
          </p:cNvSpPr>
          <p:nvPr>
            <p:ph type="body" idx="19"/>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7" name="Picture 16">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29528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000" y="936000"/>
            <a:ext cx="1987200" cy="628783"/>
          </a:xfrm>
        </p:spPr>
        <p:txBody>
          <a:bodyPr anchor="t"/>
          <a:lstStyle>
            <a:lvl1pPr>
              <a:lnSpc>
                <a:spcPts val="2400"/>
              </a:lnSpc>
              <a:defRPr sz="2000" b="1" i="0">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067E90EC-8093-4232-91EF-66C32FE2F73F}" type="datetime5">
              <a:rPr lang="en-US" smtClean="0"/>
              <a:t>26-Feb-18</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8" name="Text Placeholder 2">
            <a:extLst>
              <a:ext uri="{FF2B5EF4-FFF2-40B4-BE49-F238E27FC236}">
                <a16:creationId xmlns:a16="http://schemas.microsoft.com/office/drawing/2014/main" id="{C28DE078-8CB8-DC47-8BF5-5A0135B98C71}"/>
              </a:ext>
            </a:extLst>
          </p:cNvPr>
          <p:cNvSpPr>
            <a:spLocks noGrp="1"/>
          </p:cNvSpPr>
          <p:nvPr>
            <p:ph type="body" idx="13"/>
          </p:nvPr>
        </p:nvSpPr>
        <p:spPr>
          <a:xfrm>
            <a:off x="468000" y="1687602"/>
            <a:ext cx="2590732" cy="4416984"/>
          </a:xfrm>
        </p:spPr>
        <p:txBody>
          <a:bodyPr anchor="t"/>
          <a:lstStyle>
            <a:lvl1pPr marL="0" indent="0">
              <a:lnSpc>
                <a:spcPts val="1800"/>
              </a:lnSpc>
              <a:spcBef>
                <a:spcPts val="0"/>
              </a:spcBef>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Picture Placeholder 9">
            <a:extLst>
              <a:ext uri="{FF2B5EF4-FFF2-40B4-BE49-F238E27FC236}">
                <a16:creationId xmlns:a16="http://schemas.microsoft.com/office/drawing/2014/main" id="{ABCDBDA6-EEB0-B54C-AE3E-206E6E0AD092}"/>
              </a:ext>
            </a:extLst>
          </p:cNvPr>
          <p:cNvSpPr>
            <a:spLocks noGrp="1"/>
          </p:cNvSpPr>
          <p:nvPr>
            <p:ph type="pic" sz="quarter" idx="14"/>
          </p:nvPr>
        </p:nvSpPr>
        <p:spPr>
          <a:xfrm>
            <a:off x="3251200" y="936625"/>
            <a:ext cx="5435600" cy="5167313"/>
          </a:xfrm>
        </p:spPr>
        <p:txBody>
          <a:bodyPr lIns="720000" rIns="720000" anchor="ctr"/>
          <a:lstStyle>
            <a:lvl1pPr marL="0" indent="0" algn="ctr">
              <a:buNone/>
              <a:defRPr sz="1800"/>
            </a:lvl1pPr>
          </a:lstStyle>
          <a:p>
            <a:r>
              <a:rPr lang="en-US"/>
              <a:t>Click icon to add picture</a:t>
            </a:r>
            <a:endParaRPr lang="en-GB"/>
          </a:p>
        </p:txBody>
      </p:sp>
      <p:sp>
        <p:nvSpPr>
          <p:cNvPr id="9" name="Text Placeholder 2">
            <a:extLst>
              <a:ext uri="{FF2B5EF4-FFF2-40B4-BE49-F238E27FC236}">
                <a16:creationId xmlns:a16="http://schemas.microsoft.com/office/drawing/2014/main" id="{D7B9734C-6AFD-474B-ABB8-DAD36D1AD4FA}"/>
              </a:ext>
            </a:extLst>
          </p:cNvPr>
          <p:cNvSpPr>
            <a:spLocks noGrp="1"/>
          </p:cNvSpPr>
          <p:nvPr>
            <p:ph type="body" idx="15"/>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71595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544B0931-611C-4977-86BC-2A0E4AA50AB9}" type="datetime5">
              <a:rPr lang="en-US" smtClean="0"/>
              <a:t>26-Feb-18</a:t>
            </a:fld>
            <a:endParaRPr lang="en-GB"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11C9D03-AE4A-2848-9956-B167AE17B095}" type="slidenum">
              <a:rPr lang="en-GB" smtClean="0"/>
              <a:pPr/>
              <a:t>‹#›</a:t>
            </a:fld>
            <a:endParaRPr lang="en-GB"/>
          </a:p>
        </p:txBody>
      </p:sp>
      <p:sp>
        <p:nvSpPr>
          <p:cNvPr id="6" name="Picture Placeholder 5">
            <a:extLst>
              <a:ext uri="{FF2B5EF4-FFF2-40B4-BE49-F238E27FC236}">
                <a16:creationId xmlns:a16="http://schemas.microsoft.com/office/drawing/2014/main" id="{5AB654C1-585C-8D47-89CE-D8FA123A0016}"/>
              </a:ext>
            </a:extLst>
          </p:cNvPr>
          <p:cNvSpPr>
            <a:spLocks noGrp="1"/>
          </p:cNvSpPr>
          <p:nvPr>
            <p:ph type="pic" sz="quarter" idx="13"/>
          </p:nvPr>
        </p:nvSpPr>
        <p:spPr>
          <a:xfrm>
            <a:off x="468313" y="940158"/>
            <a:ext cx="8218487" cy="5157988"/>
          </a:xfrm>
        </p:spPr>
        <p:txBody>
          <a:bodyPr lIns="1080000" rIns="1080000" anchor="ctr"/>
          <a:lstStyle>
            <a:lvl1pPr marL="0" indent="0" algn="ctr">
              <a:buNone/>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FFAADF75-6F8B-D446-B307-77C8046ABA11}"/>
              </a:ext>
            </a:extLst>
          </p:cNvPr>
          <p:cNvSpPr>
            <a:spLocks noGrp="1"/>
          </p:cNvSpPr>
          <p:nvPr>
            <p:ph type="body" idx="14"/>
          </p:nvPr>
        </p:nvSpPr>
        <p:spPr>
          <a:xfrm>
            <a:off x="504000" y="6300000"/>
            <a:ext cx="3780000" cy="180000"/>
          </a:xfrm>
        </p:spPr>
        <p:txBody>
          <a:bodyPr anchor="t"/>
          <a:lstStyle>
            <a:lvl1pPr marL="0" indent="0" algn="l" defTabSz="914400" rtl="0" eaLnBrk="1" latinLnBrk="0" hangingPunct="1">
              <a:lnSpc>
                <a:spcPct val="100000"/>
              </a:lnSpc>
              <a:spcBef>
                <a:spcPts val="0"/>
              </a:spcBef>
              <a:buNone/>
              <a:defRPr lang="en-US" sz="900" b="0" i="0" kern="1200" dirty="0">
                <a:solidFill>
                  <a:schemeClr val="bg2"/>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9" name="Picture 8">
            <a:extLst>
              <a:ext uri="{FF2B5EF4-FFF2-40B4-BE49-F238E27FC236}">
                <a16:creationId xmlns:a16="http://schemas.microsoft.com/office/drawing/2014/main" id="{C96CA7D6-0F8F-5542-B25D-FEA640534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9761" y="403985"/>
            <a:ext cx="1380746" cy="333756"/>
          </a:xfrm>
          <a:prstGeom prst="rect">
            <a:avLst/>
          </a:prstGeom>
        </p:spPr>
      </p:pic>
    </p:spTree>
    <p:extLst>
      <p:ext uri="{BB962C8B-B14F-4D97-AF65-F5344CB8AC3E}">
        <p14:creationId xmlns:p14="http://schemas.microsoft.com/office/powerpoint/2010/main" val="139782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2000" y="1906073"/>
            <a:ext cx="7236000" cy="1465756"/>
          </a:xfrm>
        </p:spPr>
        <p:txBody>
          <a:bodyPr anchor="b"/>
          <a:lstStyle>
            <a:lvl1pPr algn="l">
              <a:defRPr sz="3600">
                <a:solidFill>
                  <a:schemeClr val="bg1"/>
                </a:solidFill>
              </a:defRPr>
            </a:lvl1pPr>
          </a:lstStyle>
          <a:p>
            <a:r>
              <a:rPr lang="en-US" dirty="0"/>
              <a:t>Presentation title</a:t>
            </a:r>
            <a:br>
              <a:rPr lang="en-US" dirty="0"/>
            </a:br>
            <a:r>
              <a:rPr lang="en-US" dirty="0"/>
              <a:t>Subtitle</a:t>
            </a:r>
          </a:p>
        </p:txBody>
      </p:sp>
      <p:sp>
        <p:nvSpPr>
          <p:cNvPr id="4" name="TextBox 3">
            <a:extLst>
              <a:ext uri="{FF2B5EF4-FFF2-40B4-BE49-F238E27FC236}">
                <a16:creationId xmlns:a16="http://schemas.microsoft.com/office/drawing/2014/main" id="{F5B545C1-81A5-B642-B12A-35A87634E9E2}"/>
              </a:ext>
            </a:extLst>
          </p:cNvPr>
          <p:cNvSpPr txBox="1"/>
          <p:nvPr userDrawn="1"/>
        </p:nvSpPr>
        <p:spPr>
          <a:xfrm>
            <a:off x="1004195" y="5537915"/>
            <a:ext cx="1114377" cy="830687"/>
          </a:xfrm>
          <a:prstGeom prst="rect">
            <a:avLst/>
          </a:prstGeom>
          <a:noFill/>
        </p:spPr>
        <p:txBody>
          <a:bodyPr wrap="square" lIns="0" tIns="0" rIns="0" bIns="0" rtlCol="0" anchor="b">
            <a:noAutofit/>
          </a:bodyPr>
          <a:lstStyle/>
          <a:p>
            <a:pPr algn="l">
              <a:lnSpc>
                <a:spcPts val="1200"/>
              </a:lnSpc>
            </a:pPr>
            <a:r>
              <a:rPr lang="en-GB" sz="900" b="0" i="0" dirty="0" err="1">
                <a:solidFill>
                  <a:schemeClr val="bg1"/>
                </a:solidFill>
                <a:latin typeface="Arial"/>
                <a:cs typeface="Arial"/>
              </a:rPr>
              <a:t>Kopter</a:t>
            </a:r>
            <a:r>
              <a:rPr lang="en-GB" sz="900" b="0" i="0" dirty="0">
                <a:solidFill>
                  <a:schemeClr val="bg1"/>
                </a:solidFill>
                <a:latin typeface="Arial"/>
                <a:cs typeface="Arial"/>
              </a:rPr>
              <a:t> Group AG</a:t>
            </a:r>
          </a:p>
          <a:p>
            <a:pPr algn="l">
              <a:lnSpc>
                <a:spcPts val="1200"/>
              </a:lnSpc>
            </a:pPr>
            <a:r>
              <a:rPr lang="en-GB" sz="900" b="0" i="0" dirty="0" err="1">
                <a:solidFill>
                  <a:schemeClr val="bg1"/>
                </a:solidFill>
                <a:latin typeface="Arial"/>
                <a:cs typeface="Arial"/>
              </a:rPr>
              <a:t>Binzstrasse</a:t>
            </a:r>
            <a:r>
              <a:rPr lang="en-GB" sz="900" b="0" i="0" dirty="0">
                <a:solidFill>
                  <a:schemeClr val="bg1"/>
                </a:solidFill>
                <a:latin typeface="Arial"/>
                <a:cs typeface="Arial"/>
              </a:rPr>
              <a:t> 31 </a:t>
            </a:r>
          </a:p>
          <a:p>
            <a:pPr algn="l">
              <a:lnSpc>
                <a:spcPts val="1200"/>
              </a:lnSpc>
            </a:pPr>
            <a:r>
              <a:rPr lang="en-GB" sz="900" b="0" i="0" dirty="0">
                <a:solidFill>
                  <a:schemeClr val="bg1"/>
                </a:solidFill>
                <a:latin typeface="Arial"/>
                <a:cs typeface="Arial"/>
              </a:rPr>
              <a:t>8620 </a:t>
            </a:r>
            <a:r>
              <a:rPr lang="en-GB" sz="900" b="0" i="0" dirty="0" err="1">
                <a:solidFill>
                  <a:schemeClr val="bg1"/>
                </a:solidFill>
                <a:latin typeface="Arial"/>
                <a:cs typeface="Arial"/>
              </a:rPr>
              <a:t>Wetzikon</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6" name="TextBox 5">
            <a:extLst>
              <a:ext uri="{FF2B5EF4-FFF2-40B4-BE49-F238E27FC236}">
                <a16:creationId xmlns:a16="http://schemas.microsoft.com/office/drawing/2014/main" id="{9D157BAA-AA0E-7944-A47F-0780BF90DA5E}"/>
              </a:ext>
            </a:extLst>
          </p:cNvPr>
          <p:cNvSpPr txBox="1"/>
          <p:nvPr userDrawn="1"/>
        </p:nvSpPr>
        <p:spPr>
          <a:xfrm>
            <a:off x="2322133" y="5537915"/>
            <a:ext cx="1114377" cy="830687"/>
          </a:xfrm>
          <a:prstGeom prst="rect">
            <a:avLst/>
          </a:prstGeom>
          <a:noFill/>
        </p:spPr>
        <p:txBody>
          <a:bodyPr wrap="square" lIns="0" tIns="0" rIns="0" bIns="0" rtlCol="0" anchor="b">
            <a:noAutofit/>
          </a:bodyPr>
          <a:lstStyle/>
          <a:p>
            <a:pPr algn="l">
              <a:lnSpc>
                <a:spcPts val="1200"/>
              </a:lnSpc>
            </a:pPr>
            <a:r>
              <a:rPr lang="en-GB" sz="900" b="0" i="0" dirty="0">
                <a:solidFill>
                  <a:schemeClr val="bg1"/>
                </a:solidFill>
                <a:latin typeface="Arial"/>
                <a:cs typeface="Arial"/>
              </a:rPr>
              <a:t>Registered Office</a:t>
            </a:r>
          </a:p>
          <a:p>
            <a:pPr algn="l">
              <a:lnSpc>
                <a:spcPts val="1200"/>
              </a:lnSpc>
            </a:pPr>
            <a:r>
              <a:rPr lang="en-GB" sz="900" b="0" i="0" dirty="0" err="1">
                <a:solidFill>
                  <a:schemeClr val="bg1"/>
                </a:solidFill>
                <a:latin typeface="Arial"/>
                <a:cs typeface="Arial"/>
              </a:rPr>
              <a:t>Flugplatzareal</a:t>
            </a:r>
            <a:r>
              <a:rPr lang="en-GB" sz="900" b="0" i="0" dirty="0">
                <a:solidFill>
                  <a:schemeClr val="bg1"/>
                </a:solidFill>
                <a:latin typeface="Arial"/>
                <a:cs typeface="Arial"/>
              </a:rPr>
              <a:t> 10</a:t>
            </a:r>
          </a:p>
          <a:p>
            <a:pPr algn="l">
              <a:lnSpc>
                <a:spcPts val="1200"/>
              </a:lnSpc>
            </a:pPr>
            <a:r>
              <a:rPr lang="en-GB" sz="900" b="0" i="0" dirty="0">
                <a:solidFill>
                  <a:schemeClr val="bg1"/>
                </a:solidFill>
                <a:latin typeface="Arial"/>
                <a:cs typeface="Arial"/>
              </a:rPr>
              <a:t>8753 </a:t>
            </a:r>
            <a:r>
              <a:rPr lang="en-GB" sz="900" b="0" i="0" dirty="0" err="1">
                <a:solidFill>
                  <a:schemeClr val="bg1"/>
                </a:solidFill>
                <a:latin typeface="Arial"/>
                <a:cs typeface="Arial"/>
              </a:rPr>
              <a:t>Mollis</a:t>
            </a:r>
            <a:endParaRPr lang="en-GB" sz="900" b="0" i="0" dirty="0">
              <a:solidFill>
                <a:schemeClr val="bg1"/>
              </a:solidFill>
              <a:latin typeface="Arial"/>
              <a:cs typeface="Arial"/>
            </a:endParaRPr>
          </a:p>
          <a:p>
            <a:pPr algn="l">
              <a:lnSpc>
                <a:spcPts val="1200"/>
              </a:lnSpc>
            </a:pPr>
            <a:r>
              <a:rPr lang="en-GB" sz="900" b="0" i="0" dirty="0">
                <a:solidFill>
                  <a:schemeClr val="bg1"/>
                </a:solidFill>
                <a:latin typeface="Arial"/>
                <a:cs typeface="Arial"/>
              </a:rPr>
              <a:t>Switzerland</a:t>
            </a:r>
          </a:p>
        </p:txBody>
      </p:sp>
      <p:sp>
        <p:nvSpPr>
          <p:cNvPr id="7" name="TextBox 6">
            <a:extLst>
              <a:ext uri="{FF2B5EF4-FFF2-40B4-BE49-F238E27FC236}">
                <a16:creationId xmlns:a16="http://schemas.microsoft.com/office/drawing/2014/main" id="{E06D4346-D7D3-CD4E-A8C5-CAE4E7A3BFA7}"/>
              </a:ext>
            </a:extLst>
          </p:cNvPr>
          <p:cNvSpPr txBox="1"/>
          <p:nvPr userDrawn="1"/>
        </p:nvSpPr>
        <p:spPr>
          <a:xfrm>
            <a:off x="3794616" y="5537914"/>
            <a:ext cx="2232695" cy="830687"/>
          </a:xfrm>
          <a:prstGeom prst="rect">
            <a:avLst/>
          </a:prstGeom>
          <a:noFill/>
        </p:spPr>
        <p:txBody>
          <a:bodyPr wrap="square" lIns="0" tIns="0" rIns="0" bIns="0" rtlCol="0" anchor="b">
            <a:noAutofit/>
          </a:bodyPr>
          <a:lstStyle/>
          <a:p>
            <a:pPr marL="0" indent="0" algn="l">
              <a:lnSpc>
                <a:spcPts val="1200"/>
              </a:lnSpc>
              <a:tabLst>
                <a:tab pos="217488" algn="l"/>
              </a:tabLst>
            </a:pPr>
            <a:r>
              <a:rPr lang="en-GB" sz="900" b="0" i="0" spc="0" dirty="0">
                <a:solidFill>
                  <a:schemeClr val="bg1"/>
                </a:solidFill>
                <a:latin typeface="Arial"/>
                <a:cs typeface="Arial"/>
              </a:rPr>
              <a:t>E	</a:t>
            </a:r>
            <a:r>
              <a:rPr lang="en-GB" sz="900" b="0" i="0" spc="0" dirty="0" err="1">
                <a:solidFill>
                  <a:schemeClr val="bg1"/>
                </a:solidFill>
                <a:latin typeface="Arial"/>
                <a:cs typeface="Arial"/>
              </a:rPr>
              <a:t>contact@koptergroup.com</a:t>
            </a:r>
            <a:endParaRPr lang="en-GB" sz="900" b="0" i="0" spc="0" dirty="0">
              <a:solidFill>
                <a:schemeClr val="bg1"/>
              </a:solidFill>
              <a:latin typeface="Arial"/>
              <a:cs typeface="Arial"/>
            </a:endParaRPr>
          </a:p>
          <a:p>
            <a:pPr marL="0" indent="0" algn="l">
              <a:lnSpc>
                <a:spcPts val="1200"/>
              </a:lnSpc>
              <a:tabLst>
                <a:tab pos="217488" algn="l"/>
              </a:tabLst>
            </a:pPr>
            <a:r>
              <a:rPr lang="en-GB" sz="900" b="0" i="0" spc="0" dirty="0">
                <a:solidFill>
                  <a:schemeClr val="bg1"/>
                </a:solidFill>
                <a:latin typeface="Arial"/>
                <a:cs typeface="Arial"/>
              </a:rPr>
              <a:t>T	+41 44 552 33 33</a:t>
            </a:r>
          </a:p>
          <a:p>
            <a:pPr marL="0" indent="0" algn="l">
              <a:lnSpc>
                <a:spcPts val="1200"/>
              </a:lnSpc>
              <a:tabLst>
                <a:tab pos="217488" algn="l"/>
              </a:tabLst>
            </a:pPr>
            <a:r>
              <a:rPr lang="en-GB" sz="900" b="0" i="0" spc="0" dirty="0" err="1">
                <a:solidFill>
                  <a:schemeClr val="bg1"/>
                </a:solidFill>
                <a:latin typeface="Arial"/>
                <a:cs typeface="Arial"/>
              </a:rPr>
              <a:t>koptergroup.com</a:t>
            </a:r>
            <a:endParaRPr lang="en-GB" sz="900" b="0" i="0" spc="0" dirty="0">
              <a:solidFill>
                <a:schemeClr val="bg1"/>
              </a:solidFill>
              <a:latin typeface="Arial"/>
              <a:cs typeface="Arial"/>
            </a:endParaRPr>
          </a:p>
        </p:txBody>
      </p:sp>
      <p:pic>
        <p:nvPicPr>
          <p:cNvPr id="11" name="Picture 10">
            <a:extLst>
              <a:ext uri="{FF2B5EF4-FFF2-40B4-BE49-F238E27FC236}">
                <a16:creationId xmlns:a16="http://schemas.microsoft.com/office/drawing/2014/main" id="{B86AB559-D79E-7242-9BB5-74E425FD1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0400" y="540000"/>
            <a:ext cx="1879600" cy="444500"/>
          </a:xfrm>
          <a:prstGeom prst="rect">
            <a:avLst/>
          </a:prstGeom>
        </p:spPr>
      </p:pic>
    </p:spTree>
    <p:extLst>
      <p:ext uri="{BB962C8B-B14F-4D97-AF65-F5344CB8AC3E}">
        <p14:creationId xmlns:p14="http://schemas.microsoft.com/office/powerpoint/2010/main" val="411577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365126"/>
            <a:ext cx="81360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04000" y="1825625"/>
            <a:ext cx="81360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0000" y="6516930"/>
            <a:ext cx="900000" cy="180000"/>
          </a:xfrm>
          <a:prstGeom prst="rect">
            <a:avLst/>
          </a:prstGeom>
        </p:spPr>
        <p:txBody>
          <a:bodyPr vert="horz" lIns="0" tIns="0" rIns="0" bIns="0" rtlCol="0" anchor="t">
            <a:noAutofit/>
          </a:bodyPr>
          <a:lstStyle>
            <a:lvl1pPr algn="ctr">
              <a:defRPr sz="900" b="0" i="0">
                <a:solidFill>
                  <a:schemeClr val="bg2"/>
                </a:solidFill>
                <a:latin typeface="Arial"/>
                <a:cs typeface="Arial"/>
              </a:defRPr>
            </a:lvl1pPr>
          </a:lstStyle>
          <a:p>
            <a:fld id="{78D063DA-292E-4DEE-BD1E-D9683BAE2124}" type="datetime5">
              <a:rPr lang="en-US" smtClean="0"/>
              <a:t>26-Feb-18</a:t>
            </a:fld>
            <a:endParaRPr lang="en-GB" dirty="0"/>
          </a:p>
        </p:txBody>
      </p:sp>
      <p:sp>
        <p:nvSpPr>
          <p:cNvPr id="5" name="Footer Placeholder 4"/>
          <p:cNvSpPr>
            <a:spLocks noGrp="1"/>
          </p:cNvSpPr>
          <p:nvPr>
            <p:ph type="ftr" sz="quarter" idx="3"/>
          </p:nvPr>
        </p:nvSpPr>
        <p:spPr>
          <a:xfrm>
            <a:off x="504000" y="432000"/>
            <a:ext cx="4016913" cy="180000"/>
          </a:xfrm>
          <a:prstGeom prst="rect">
            <a:avLst/>
          </a:prstGeom>
        </p:spPr>
        <p:txBody>
          <a:bodyPr vert="horz" lIns="0" tIns="0" rIns="0" bIns="0" rtlCol="0" anchor="t">
            <a:noAutofit/>
          </a:bodyPr>
          <a:lstStyle>
            <a:lvl1pPr algn="l">
              <a:defRPr sz="900" b="0" i="0">
                <a:solidFill>
                  <a:schemeClr val="bg2"/>
                </a:solidFill>
                <a:latin typeface="Arial"/>
                <a:cs typeface="Arial"/>
              </a:defRPr>
            </a:lvl1pPr>
          </a:lstStyle>
          <a:p>
            <a:endParaRPr lang="en-GB" dirty="0"/>
          </a:p>
        </p:txBody>
      </p:sp>
      <p:sp>
        <p:nvSpPr>
          <p:cNvPr id="6" name="Slide Number Placeholder 5"/>
          <p:cNvSpPr>
            <a:spLocks noGrp="1"/>
          </p:cNvSpPr>
          <p:nvPr>
            <p:ph type="sldNum" sz="quarter" idx="4"/>
          </p:nvPr>
        </p:nvSpPr>
        <p:spPr>
          <a:xfrm>
            <a:off x="8100000" y="6505031"/>
            <a:ext cx="540000" cy="180000"/>
          </a:xfrm>
          <a:prstGeom prst="rect">
            <a:avLst/>
          </a:prstGeom>
        </p:spPr>
        <p:txBody>
          <a:bodyPr vert="horz" lIns="0" tIns="0" rIns="0" bIns="0" rtlCol="0" anchor="t">
            <a:noAutofit/>
          </a:bodyPr>
          <a:lstStyle>
            <a:lvl1pPr algn="r">
              <a:defRPr sz="900" b="0" i="0">
                <a:solidFill>
                  <a:schemeClr val="bg2"/>
                </a:solidFill>
                <a:latin typeface="Arial"/>
                <a:cs typeface="Arial"/>
              </a:defRPr>
            </a:lvl1pPr>
          </a:lstStyle>
          <a:p>
            <a:fld id="{011C9D03-AE4A-2848-9956-B167AE17B095}" type="slidenum">
              <a:rPr lang="en-GB" smtClean="0"/>
              <a:pPr/>
              <a:t>‹#›</a:t>
            </a:fld>
            <a:endParaRPr lang="en-GB"/>
          </a:p>
        </p:txBody>
      </p:sp>
    </p:spTree>
    <p:extLst>
      <p:ext uri="{BB962C8B-B14F-4D97-AF65-F5344CB8AC3E}">
        <p14:creationId xmlns:p14="http://schemas.microsoft.com/office/powerpoint/2010/main" val="586069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76" r:id="rId3"/>
    <p:sldLayoutId id="2147483662" r:id="rId4"/>
    <p:sldLayoutId id="2147483673" r:id="rId5"/>
    <p:sldLayoutId id="2147483672" r:id="rId6"/>
    <p:sldLayoutId id="2147483674" r:id="rId7"/>
    <p:sldLayoutId id="2147483675" r:id="rId8"/>
  </p:sldLayoutIdLst>
  <p:hf hdr="0" ftr="0"/>
  <p:txStyles>
    <p:titleStyle>
      <a:lvl1pPr algn="l" defTabSz="914400" rtl="0" eaLnBrk="1" latinLnBrk="0" hangingPunct="1">
        <a:lnSpc>
          <a:spcPct val="90000"/>
        </a:lnSpc>
        <a:spcBef>
          <a:spcPct val="0"/>
        </a:spcBef>
        <a:buNone/>
        <a:defRPr sz="4400" b="0"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0.png"/><Relationship Id="rId2" Type="http://schemas.openxmlformats.org/officeDocument/2006/relationships/image" Target="../media/image161.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97-E4FA-4F48-9161-B28B4A05657F}"/>
              </a:ext>
            </a:extLst>
          </p:cNvPr>
          <p:cNvSpPr>
            <a:spLocks noGrp="1"/>
          </p:cNvSpPr>
          <p:nvPr>
            <p:ph type="ctrTitle"/>
          </p:nvPr>
        </p:nvSpPr>
        <p:spPr/>
        <p:txBody>
          <a:bodyPr/>
          <a:lstStyle/>
          <a:p>
            <a:r>
              <a:rPr lang="en-GB" dirty="0"/>
              <a:t>System Identification to support and enhance Flight Testing</a:t>
            </a:r>
          </a:p>
        </p:txBody>
      </p:sp>
      <p:sp>
        <p:nvSpPr>
          <p:cNvPr id="3" name="Subtitle 2">
            <a:extLst>
              <a:ext uri="{FF2B5EF4-FFF2-40B4-BE49-F238E27FC236}">
                <a16:creationId xmlns:a16="http://schemas.microsoft.com/office/drawing/2014/main" id="{6F8E2E61-0784-D14A-AC79-3CC8490E12FD}"/>
              </a:ext>
            </a:extLst>
          </p:cNvPr>
          <p:cNvSpPr>
            <a:spLocks noGrp="1"/>
          </p:cNvSpPr>
          <p:nvPr>
            <p:ph type="subTitle" idx="1"/>
          </p:nvPr>
        </p:nvSpPr>
        <p:spPr/>
        <p:txBody>
          <a:bodyPr/>
          <a:lstStyle/>
          <a:p>
            <a:r>
              <a:rPr lang="en-GB" dirty="0" smtClean="0"/>
              <a:t>26.02.2018</a:t>
            </a:r>
            <a:endParaRPr lang="en-GB" dirty="0"/>
          </a:p>
        </p:txBody>
      </p:sp>
      <p:sp>
        <p:nvSpPr>
          <p:cNvPr id="4" name="TextBox 3"/>
          <p:cNvSpPr txBox="1"/>
          <p:nvPr/>
        </p:nvSpPr>
        <p:spPr>
          <a:xfrm>
            <a:off x="972000" y="4511040"/>
            <a:ext cx="3150420" cy="1226820"/>
          </a:xfrm>
          <a:prstGeom prst="rect">
            <a:avLst/>
          </a:prstGeom>
          <a:noFill/>
        </p:spPr>
        <p:txBody>
          <a:bodyPr wrap="square" lIns="0" tIns="0" rIns="0" bIns="0" rtlCol="0" anchor="t">
            <a:noAutofit/>
          </a:bodyPr>
          <a:lstStyle/>
          <a:p>
            <a:pPr algn="l"/>
            <a:r>
              <a:rPr lang="en-GB" b="0" i="1" dirty="0">
                <a:latin typeface="Suisse Int'l" panose="020B0504000000000000" pitchFamily="34" charset="77"/>
              </a:rPr>
              <a:t>A project proposal</a:t>
            </a:r>
          </a:p>
          <a:p>
            <a:pPr algn="l"/>
            <a:endParaRPr lang="en-GB" dirty="0">
              <a:latin typeface="Suisse Int'l" panose="020B0504000000000000" pitchFamily="34" charset="77"/>
            </a:endParaRPr>
          </a:p>
          <a:p>
            <a:pPr algn="l"/>
            <a:endParaRPr lang="en-GB" b="0" i="0" dirty="0">
              <a:latin typeface="Suisse Int'l" panose="020B0504000000000000" pitchFamily="34" charset="77"/>
            </a:endParaRPr>
          </a:p>
          <a:p>
            <a:pPr algn="l"/>
            <a:endParaRPr lang="en-GB" b="0" i="0" dirty="0">
              <a:latin typeface="Suisse Int'l" panose="020B0504000000000000" pitchFamily="34" charset="77"/>
            </a:endParaRPr>
          </a:p>
          <a:p>
            <a:pPr algn="l"/>
            <a:endParaRPr lang="en-GB" dirty="0">
              <a:latin typeface="Suisse Int'l" panose="020B0504000000000000" pitchFamily="34" charset="77"/>
            </a:endParaRPr>
          </a:p>
          <a:p>
            <a:pPr algn="l"/>
            <a:r>
              <a:rPr lang="en-GB" b="0" i="0" dirty="0">
                <a:latin typeface="Suisse Int'l" panose="020B0504000000000000" pitchFamily="34" charset="77"/>
              </a:rPr>
              <a:t>Alejandro Valverde</a:t>
            </a:r>
          </a:p>
          <a:p>
            <a:pPr algn="l"/>
            <a:endParaRPr lang="en-GB" dirty="0">
              <a:latin typeface="Suisse Int'l" panose="020B0504000000000000" pitchFamily="34" charset="77"/>
            </a:endParaRPr>
          </a:p>
        </p:txBody>
      </p:sp>
    </p:spTree>
    <p:extLst>
      <p:ext uri="{BB962C8B-B14F-4D97-AF65-F5344CB8AC3E}">
        <p14:creationId xmlns:p14="http://schemas.microsoft.com/office/powerpoint/2010/main" val="2750104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10</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feld 2">
            <a:extLst>
              <a:ext uri="{FF2B5EF4-FFF2-40B4-BE49-F238E27FC236}">
                <a16:creationId xmlns:a16="http://schemas.microsoft.com/office/drawing/2014/main" id="{B4497EA6-953C-4081-9A0D-3CDDCDFA1052}"/>
              </a:ext>
            </a:extLst>
          </p:cNvPr>
          <p:cNvSpPr txBox="1"/>
          <p:nvPr/>
        </p:nvSpPr>
        <p:spPr>
          <a:xfrm>
            <a:off x="388169" y="1094014"/>
            <a:ext cx="8083433" cy="543983"/>
          </a:xfrm>
          <a:prstGeom prst="rect">
            <a:avLst/>
          </a:prstGeom>
          <a:noFill/>
        </p:spPr>
        <p:txBody>
          <a:bodyPr wrap="square" lIns="0" tIns="0" rIns="0" bIns="0" rtlCol="0">
            <a:noAutofit/>
          </a:bodyPr>
          <a:lstStyle/>
          <a:p>
            <a:pPr algn="l"/>
            <a:r>
              <a:rPr lang="en-GB" sz="2200" i="0" dirty="0">
                <a:latin typeface="Suisse Int'l" panose="020B0504000000000000" pitchFamily="34" charset="77"/>
              </a:rPr>
              <a:t>Pitching moment model:</a:t>
            </a:r>
          </a:p>
        </p:txBody>
      </p:sp>
      <p:sp>
        <p:nvSpPr>
          <p:cNvPr id="39" name="Textfeld 38">
            <a:extLst>
              <a:ext uri="{FF2B5EF4-FFF2-40B4-BE49-F238E27FC236}">
                <a16:creationId xmlns:a16="http://schemas.microsoft.com/office/drawing/2014/main" id="{E6D05293-F5EA-4AD4-B1E1-AC76762B8937}"/>
              </a:ext>
            </a:extLst>
          </p:cNvPr>
          <p:cNvSpPr txBox="1"/>
          <p:nvPr/>
        </p:nvSpPr>
        <p:spPr>
          <a:xfrm>
            <a:off x="388169" y="3731881"/>
            <a:ext cx="8083433" cy="543983"/>
          </a:xfrm>
          <a:prstGeom prst="rect">
            <a:avLst/>
          </a:prstGeom>
          <a:noFill/>
        </p:spPr>
        <p:txBody>
          <a:bodyPr wrap="square" lIns="0" tIns="0" rIns="0" bIns="0" rtlCol="0">
            <a:noAutofit/>
          </a:bodyPr>
          <a:lstStyle>
            <a:defPPr>
              <a:defRPr lang="en-US"/>
            </a:defPPr>
            <a:lvl1pPr>
              <a:defRPr sz="2400" i="0">
                <a:latin typeface="Suisse Int'l" panose="020B0504000000000000" pitchFamily="34" charset="77"/>
              </a:defRPr>
            </a:lvl1pPr>
          </a:lstStyle>
          <a:p>
            <a:r>
              <a:rPr lang="en-GB" dirty="0"/>
              <a:t>Model:</a:t>
            </a:r>
          </a:p>
        </p:txBody>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24A2253-4CE3-4CF4-A99E-A19922032B81}"/>
                  </a:ext>
                </a:extLst>
              </p:cNvPr>
              <p:cNvSpPr txBox="1"/>
              <p:nvPr/>
            </p:nvSpPr>
            <p:spPr>
              <a:xfrm>
                <a:off x="5969007" y="1316486"/>
                <a:ext cx="3283859" cy="633412"/>
              </a:xfrm>
              <a:prstGeom prst="rect">
                <a:avLst/>
              </a:prstGeom>
              <a:noFill/>
            </p:spPr>
            <p:txBody>
              <a:bodyPr wrap="square" lIns="0" tIns="0" rIns="0" bIns="0" rtlCol="0">
                <a:noAutofit/>
              </a:bodyPr>
              <a:lstStyle/>
              <a:p>
                <a:pPr algn="l"/>
                <a14:m>
                  <m:oMath xmlns:m="http://schemas.openxmlformats.org/officeDocument/2006/math">
                    <m:r>
                      <a:rPr lang="es-ES" sz="1600" b="0" i="1" smtClean="0">
                        <a:latin typeface="Cambria Math" panose="02040503050406030204" pitchFamily="18" charset="0"/>
                      </a:rPr>
                      <m:t>𝑦</m:t>
                    </m:r>
                    <m:r>
                      <a:rPr lang="es-ES" sz="1600" b="0" i="1" smtClean="0">
                        <a:latin typeface="Cambria Math" panose="02040503050406030204" pitchFamily="18" charset="0"/>
                      </a:rPr>
                      <m:t>:</m:t>
                    </m:r>
                  </m:oMath>
                </a14:m>
                <a:r>
                  <a:rPr lang="en-GB" sz="1600" b="0" i="0" dirty="0">
                    <a:latin typeface="Suisse Int'l" panose="020B0504000000000000" pitchFamily="34" charset="77"/>
                  </a:rPr>
                  <a:t> Model output</a:t>
                </a:r>
              </a:p>
              <a:p>
                <a14:m>
                  <m:oMath xmlns:m="http://schemas.openxmlformats.org/officeDocument/2006/math">
                    <m:r>
                      <a:rPr lang="es-ES" sz="1600" b="0" i="1" smtClean="0">
                        <a:latin typeface="Cambria Math" panose="02040503050406030204" pitchFamily="18" charset="0"/>
                      </a:rPr>
                      <m:t>𝜃</m:t>
                    </m:r>
                    <m:r>
                      <a:rPr lang="es-ES" sz="1600" i="1">
                        <a:latin typeface="Cambria Math" panose="02040503050406030204" pitchFamily="18" charset="0"/>
                      </a:rPr>
                      <m:t>:</m:t>
                    </m:r>
                  </m:oMath>
                </a14:m>
                <a:r>
                  <a:rPr lang="en-GB" sz="1600" dirty="0">
                    <a:latin typeface="Suisse Int'l" panose="020B0504000000000000" pitchFamily="34" charset="77"/>
                  </a:rPr>
                  <a:t> Regresors</a:t>
                </a:r>
              </a:p>
              <a:p>
                <a14:m>
                  <m:oMath xmlns:m="http://schemas.openxmlformats.org/officeDocument/2006/math">
                    <m:r>
                      <a:rPr lang="es-ES" sz="1600" b="0" i="1" smtClean="0">
                        <a:latin typeface="Cambria Math" panose="02040503050406030204" pitchFamily="18" charset="0"/>
                      </a:rPr>
                      <m:t>𝑋</m:t>
                    </m:r>
                    <m:r>
                      <a:rPr lang="es-ES" sz="1600" i="1">
                        <a:latin typeface="Cambria Math" panose="02040503050406030204" pitchFamily="18" charset="0"/>
                      </a:rPr>
                      <m:t>:</m:t>
                    </m:r>
                  </m:oMath>
                </a14:m>
                <a:r>
                  <a:rPr lang="en-GB" sz="1600" dirty="0">
                    <a:latin typeface="Suisse Int'l" panose="020B0504000000000000" pitchFamily="34" charset="77"/>
                  </a:rPr>
                  <a:t> Values of variables measured </a:t>
                </a:r>
              </a:p>
              <a:p>
                <a14:m>
                  <m:oMath xmlns:m="http://schemas.openxmlformats.org/officeDocument/2006/math">
                    <m:r>
                      <a:rPr lang="es-ES" sz="1600" b="0" i="1" smtClean="0">
                        <a:latin typeface="Cambria Math" panose="02040503050406030204" pitchFamily="18" charset="0"/>
                      </a:rPr>
                      <m:t>𝑧</m:t>
                    </m:r>
                    <m:r>
                      <a:rPr lang="es-ES" sz="1600" i="1">
                        <a:latin typeface="Cambria Math" panose="02040503050406030204" pitchFamily="18" charset="0"/>
                      </a:rPr>
                      <m:t>:</m:t>
                    </m:r>
                  </m:oMath>
                </a14:m>
                <a:r>
                  <a:rPr lang="en-GB" sz="1600" dirty="0">
                    <a:latin typeface="Suisse Int'l" panose="020B0504000000000000" pitchFamily="34" charset="77"/>
                  </a:rPr>
                  <a:t> Observations</a:t>
                </a:r>
              </a:p>
              <a:p>
                <a14:m>
                  <m:oMath xmlns:m="http://schemas.openxmlformats.org/officeDocument/2006/math">
                    <m:r>
                      <a:rPr lang="es-ES" sz="1600" b="0" i="1" smtClean="0">
                        <a:latin typeface="Cambria Math" panose="02040503050406030204" pitchFamily="18" charset="0"/>
                      </a:rPr>
                      <m:t>𝜈</m:t>
                    </m:r>
                    <m:r>
                      <a:rPr lang="es-ES" sz="1600" i="1" smtClean="0">
                        <a:latin typeface="Cambria Math" panose="02040503050406030204" pitchFamily="18" charset="0"/>
                      </a:rPr>
                      <m:t>:</m:t>
                    </m:r>
                  </m:oMath>
                </a14:m>
                <a:r>
                  <a:rPr lang="en-GB" sz="1600" dirty="0">
                    <a:latin typeface="Suisse Int'l" panose="020B0504000000000000" pitchFamily="34" charset="77"/>
                  </a:rPr>
                  <a:t> Noise of the measurement</a:t>
                </a:r>
              </a:p>
            </p:txBody>
          </p:sp>
        </mc:Choice>
        <mc:Fallback xmlns="">
          <p:sp>
            <p:nvSpPr>
              <p:cNvPr id="40" name="Textfeld 39">
                <a:extLst>
                  <a:ext uri="{FF2B5EF4-FFF2-40B4-BE49-F238E27FC236}">
                    <a16:creationId xmlns:a16="http://schemas.microsoft.com/office/drawing/2014/main" id="{524A2253-4CE3-4CF4-A99E-A19922032B81}"/>
                  </a:ext>
                </a:extLst>
              </p:cNvPr>
              <p:cNvSpPr txBox="1">
                <a:spLocks noRot="1" noChangeAspect="1" noMove="1" noResize="1" noEditPoints="1" noAdjustHandles="1" noChangeArrowheads="1" noChangeShapeType="1" noTextEdit="1"/>
              </p:cNvSpPr>
              <p:nvPr/>
            </p:nvSpPr>
            <p:spPr>
              <a:xfrm>
                <a:off x="5969007" y="1316486"/>
                <a:ext cx="3283859" cy="633412"/>
              </a:xfrm>
              <a:prstGeom prst="rect">
                <a:avLst/>
              </a:prstGeom>
              <a:blipFill>
                <a:blip r:embed="rId3"/>
                <a:stretch>
                  <a:fillRect l="-2226" t="-10577" b="-111538"/>
                </a:stretch>
              </a:blipFill>
            </p:spPr>
            <p:txBody>
              <a:bodyPr/>
              <a:lstStyle/>
              <a:p>
                <a:r>
                  <a:rPr lang="en-GB">
                    <a:noFill/>
                  </a:rPr>
                  <a:t> </a:t>
                </a:r>
              </a:p>
            </p:txBody>
          </p:sp>
        </mc:Fallback>
      </mc:AlternateContent>
      <p:grpSp>
        <p:nvGrpSpPr>
          <p:cNvPr id="14" name="Gruppieren 13">
            <a:extLst>
              <a:ext uri="{FF2B5EF4-FFF2-40B4-BE49-F238E27FC236}">
                <a16:creationId xmlns:a16="http://schemas.microsoft.com/office/drawing/2014/main" id="{30BD37FD-733D-430B-9A5B-BE6119C8D147}"/>
              </a:ext>
            </a:extLst>
          </p:cNvPr>
          <p:cNvGrpSpPr/>
          <p:nvPr/>
        </p:nvGrpSpPr>
        <p:grpSpPr>
          <a:xfrm>
            <a:off x="121797" y="4720650"/>
            <a:ext cx="1911462" cy="872638"/>
            <a:chOff x="859888" y="4030383"/>
            <a:chExt cx="1911462" cy="872638"/>
          </a:xfrm>
        </p:grpSpPr>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363323AF-20BC-433B-AA18-7789C2EE034E}"/>
                    </a:ext>
                  </a:extLst>
                </p:cNvPr>
                <p:cNvSpPr txBox="1"/>
                <p:nvPr/>
              </p:nvSpPr>
              <p:spPr>
                <a:xfrm>
                  <a:off x="859888" y="4030383"/>
                  <a:ext cx="1911462" cy="872638"/>
                </a:xfrm>
                <a:prstGeom prst="rect">
                  <a:avLst/>
                </a:prstGeom>
                <a:noFill/>
                <a:ln>
                  <a:noFill/>
                </a:ln>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𝑦</m:t>
                        </m:r>
                        <m:r>
                          <a:rPr lang="es-ES" smtClean="0">
                            <a:latin typeface="Cambria Math" panose="02040503050406030204" pitchFamily="18" charset="0"/>
                          </a:rPr>
                          <m:t>=</m:t>
                        </m:r>
                        <m:r>
                          <a:rPr lang="es-ES" b="1" i="1" smtClean="0">
                            <a:latin typeface="Cambria Math" panose="02040503050406030204" pitchFamily="18" charset="0"/>
                          </a:rPr>
                          <m:t>𝑿</m:t>
                        </m:r>
                        <m:r>
                          <a:rPr lang="es-ES" smtClean="0">
                            <a:latin typeface="Cambria Math" panose="02040503050406030204" pitchFamily="18" charset="0"/>
                          </a:rPr>
                          <m:t> </m:t>
                        </m:r>
                        <m:r>
                          <a:rPr lang="es-ES" b="1" i="1" smtClean="0">
                            <a:latin typeface="Cambria Math" panose="02040503050406030204" pitchFamily="18" charset="0"/>
                          </a:rPr>
                          <m:t>𝜽</m:t>
                        </m:r>
                      </m:oMath>
                      <m:oMath xmlns:m="http://schemas.openxmlformats.org/officeDocument/2006/math">
                        <m:r>
                          <a:rPr lang="es-ES">
                            <a:latin typeface="Cambria Math" panose="02040503050406030204" pitchFamily="18" charset="0"/>
                          </a:rPr>
                          <m:t>𝑧</m:t>
                        </m:r>
                        <m:r>
                          <a:rPr lang="es-ES">
                            <a:latin typeface="Cambria Math" panose="02040503050406030204" pitchFamily="18" charset="0"/>
                          </a:rPr>
                          <m:t>=</m:t>
                        </m:r>
                        <m:r>
                          <a:rPr lang="es-ES" b="1" i="1">
                            <a:latin typeface="Cambria Math" panose="02040503050406030204" pitchFamily="18" charset="0"/>
                          </a:rPr>
                          <m:t>𝑿</m:t>
                        </m:r>
                        <m:r>
                          <a:rPr lang="es-ES" b="1">
                            <a:latin typeface="Cambria Math" panose="02040503050406030204" pitchFamily="18" charset="0"/>
                          </a:rPr>
                          <m:t> </m:t>
                        </m:r>
                        <m:r>
                          <a:rPr lang="es-ES" b="1" i="1">
                            <a:latin typeface="Cambria Math" panose="02040503050406030204" pitchFamily="18" charset="0"/>
                          </a:rPr>
                          <m:t>𝜽</m:t>
                        </m:r>
                        <m:r>
                          <a:rPr lang="es-ES">
                            <a:latin typeface="Cambria Math" panose="02040503050406030204" pitchFamily="18" charset="0"/>
                          </a:rPr>
                          <m:t>+</m:t>
                        </m:r>
                        <m:r>
                          <a:rPr lang="es-ES" b="1" i="1">
                            <a:latin typeface="Cambria Math" panose="02040503050406030204" pitchFamily="18" charset="0"/>
                          </a:rPr>
                          <m:t>𝝂</m:t>
                        </m:r>
                      </m:oMath>
                    </m:oMathPara>
                  </a14:m>
                  <a:endParaRPr lang="en-GB" b="1" dirty="0"/>
                </a:p>
              </p:txBody>
            </p:sp>
          </mc:Choice>
          <mc:Fallback xmlns="">
            <p:sp>
              <p:nvSpPr>
                <p:cNvPr id="38" name="Textfeld 37">
                  <a:extLst>
                    <a:ext uri="{FF2B5EF4-FFF2-40B4-BE49-F238E27FC236}">
                      <a16:creationId xmlns:a16="http://schemas.microsoft.com/office/drawing/2014/main" id="{363323AF-20BC-433B-AA18-7789C2EE034E}"/>
                    </a:ext>
                  </a:extLst>
                </p:cNvPr>
                <p:cNvSpPr txBox="1">
                  <a:spLocks noRot="1" noChangeAspect="1" noMove="1" noResize="1" noEditPoints="1" noAdjustHandles="1" noChangeArrowheads="1" noChangeShapeType="1" noTextEdit="1"/>
                </p:cNvSpPr>
                <p:nvPr/>
              </p:nvSpPr>
              <p:spPr>
                <a:xfrm>
                  <a:off x="859888" y="4030383"/>
                  <a:ext cx="1911462" cy="872638"/>
                </a:xfrm>
                <a:prstGeom prst="rect">
                  <a:avLst/>
                </a:prstGeom>
                <a:blipFill>
                  <a:blip r:embed="rId4"/>
                  <a:stretch>
                    <a:fillRect/>
                  </a:stretch>
                </a:blipFill>
                <a:ln>
                  <a:noFill/>
                </a:ln>
              </p:spPr>
              <p:txBody>
                <a:bodyPr/>
                <a:lstStyle/>
                <a:p>
                  <a:r>
                    <a:rPr lang="en-GB">
                      <a:noFill/>
                    </a:rPr>
                    <a:t> </a:t>
                  </a:r>
                </a:p>
              </p:txBody>
            </p:sp>
          </mc:Fallback>
        </mc:AlternateContent>
        <p:sp>
          <p:nvSpPr>
            <p:cNvPr id="13" name="Geschweifte Klammer links/rechts 12">
              <a:extLst>
                <a:ext uri="{FF2B5EF4-FFF2-40B4-BE49-F238E27FC236}">
                  <a16:creationId xmlns:a16="http://schemas.microsoft.com/office/drawing/2014/main" id="{61D1D89A-E03B-4ABB-A5C7-8560CDA77F88}"/>
                </a:ext>
              </a:extLst>
            </p:cNvPr>
            <p:cNvSpPr/>
            <p:nvPr/>
          </p:nvSpPr>
          <p:spPr>
            <a:xfrm>
              <a:off x="859888" y="4123296"/>
              <a:ext cx="1865798" cy="610439"/>
            </a:xfrm>
            <a:prstGeom prst="bracePair">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uppieren 14">
            <a:extLst>
              <a:ext uri="{FF2B5EF4-FFF2-40B4-BE49-F238E27FC236}">
                <a16:creationId xmlns:a16="http://schemas.microsoft.com/office/drawing/2014/main" id="{F165839A-C022-4FE6-B751-33A073CABADA}"/>
              </a:ext>
            </a:extLst>
          </p:cNvPr>
          <p:cNvGrpSpPr/>
          <p:nvPr/>
        </p:nvGrpSpPr>
        <p:grpSpPr>
          <a:xfrm>
            <a:off x="344304" y="1496740"/>
            <a:ext cx="8127299" cy="2071136"/>
            <a:chOff x="344304" y="1496740"/>
            <a:chExt cx="8127299" cy="2071136"/>
          </a:xfrm>
        </p:grpSpPr>
        <p:sp>
          <p:nvSpPr>
            <p:cNvPr id="37" name="Textfeld 36">
              <a:extLst>
                <a:ext uri="{FF2B5EF4-FFF2-40B4-BE49-F238E27FC236}">
                  <a16:creationId xmlns:a16="http://schemas.microsoft.com/office/drawing/2014/main" id="{12A9636A-AAEA-4D48-BE4D-55FADFD345BB}"/>
                </a:ext>
              </a:extLst>
            </p:cNvPr>
            <p:cNvSpPr txBox="1"/>
            <p:nvPr/>
          </p:nvSpPr>
          <p:spPr>
            <a:xfrm>
              <a:off x="2033515" y="3004610"/>
              <a:ext cx="6438088" cy="543983"/>
            </a:xfrm>
            <a:prstGeom prst="rect">
              <a:avLst/>
            </a:prstGeom>
            <a:noFill/>
          </p:spPr>
          <p:txBody>
            <a:bodyPr wrap="square" lIns="0" tIns="0" rIns="0" bIns="0" rtlCol="0">
              <a:noAutofit/>
            </a:bodyPr>
            <a:lstStyle/>
            <a:p>
              <a:pPr algn="l"/>
              <a:r>
                <a:rPr lang="en-GB" b="0" i="0" dirty="0">
                  <a:latin typeface="Suisse Int'l" panose="020B0504000000000000" pitchFamily="34" charset="77"/>
                </a:rPr>
                <a:t>Vector of regressors (parameters to be identified)</a:t>
              </a:r>
            </a:p>
          </p:txBody>
        </p:sp>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5893C7F2-044E-4705-A658-2E54AF7D48FA}"/>
                    </a:ext>
                  </a:extLst>
                </p:cNvPr>
                <p:cNvSpPr txBox="1"/>
                <p:nvPr/>
              </p:nvSpPr>
              <p:spPr>
                <a:xfrm>
                  <a:off x="402688" y="1496740"/>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0</m:t>
                                </m:r>
                              </m:sub>
                            </m:sSub>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𝛼</m:t>
                                </m:r>
                              </m:sub>
                            </m:sSub>
                          </m:sub>
                        </m:sSub>
                        <m:r>
                          <a:rPr lang="es-ES" sz="2400" b="0" i="1" smtClean="0">
                            <a:latin typeface="Cambria Math" panose="02040503050406030204" pitchFamily="18" charset="0"/>
                          </a:rPr>
                          <m:t>𝛼</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𝑚</m:t>
                                </m:r>
                              </m:e>
                              <m:sub>
                                <m:r>
                                  <a:rPr lang="es-ES" sz="2400" b="0" i="1" smtClean="0">
                                    <a:latin typeface="Cambria Math" panose="02040503050406030204" pitchFamily="18" charset="0"/>
                                  </a:rPr>
                                  <m:t>𝑞</m:t>
                                </m:r>
                              </m:sub>
                            </m:sSub>
                          </m:sub>
                        </m:sSub>
                        <m:r>
                          <a:rPr lang="es-ES" sz="2400" b="0" i="1" smtClean="0">
                            <a:latin typeface="Cambria Math" panose="02040503050406030204" pitchFamily="18" charset="0"/>
                          </a:rPr>
                          <m:t>𝑞</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𝑚</m:t>
                                </m:r>
                              </m:sub>
                            </m:sSub>
                          </m:e>
                          <m:sub>
                            <m:r>
                              <a:rPr lang="es-ES" sz="2400" b="0" i="1" smtClean="0">
                                <a:latin typeface="Cambria Math" panose="02040503050406030204" pitchFamily="18" charset="0"/>
                              </a:rPr>
                              <m:t>𝛿</m:t>
                            </m:r>
                          </m:sub>
                        </m:sSub>
                        <m:r>
                          <a:rPr lang="es-ES" sz="2400" b="0" i="1" smtClean="0">
                            <a:latin typeface="Cambria Math" panose="02040503050406030204" pitchFamily="18" charset="0"/>
                          </a:rPr>
                          <m:t>𝛿</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𝜈</m:t>
                            </m:r>
                          </m:e>
                          <m:sub>
                            <m:r>
                              <a:rPr lang="es-ES" sz="2400" b="0" i="1" smtClean="0">
                                <a:latin typeface="Cambria Math" panose="02040503050406030204" pitchFamily="18" charset="0"/>
                              </a:rPr>
                              <m:t>𝑚</m:t>
                            </m:r>
                          </m:sub>
                        </m:sSub>
                      </m:oMath>
                    </m:oMathPara>
                  </a14:m>
                  <a:endParaRPr lang="en-GB" sz="2400" b="0" i="0" dirty="0">
                    <a:latin typeface="Suisse Int'l" panose="020B0504000000000000" pitchFamily="34" charset="77"/>
                  </a:endParaRPr>
                </a:p>
              </p:txBody>
            </p:sp>
          </mc:Choice>
          <mc:Fallback xmlns="">
            <p:sp>
              <p:nvSpPr>
                <p:cNvPr id="8" name="TextBox 13">
                  <a:extLst>
                    <a:ext uri="{FF2B5EF4-FFF2-40B4-BE49-F238E27FC236}">
                      <a16:creationId xmlns:a16="http://schemas.microsoft.com/office/drawing/2014/main" id="{5893C7F2-044E-4705-A658-2E54AF7D48FA}"/>
                    </a:ext>
                  </a:extLst>
                </p:cNvPr>
                <p:cNvSpPr txBox="1">
                  <a:spLocks noRot="1" noChangeAspect="1" noMove="1" noResize="1" noEditPoints="1" noAdjustHandles="1" noChangeArrowheads="1" noChangeShapeType="1" noTextEdit="1"/>
                </p:cNvSpPr>
                <p:nvPr/>
              </p:nvSpPr>
              <p:spPr>
                <a:xfrm>
                  <a:off x="402688" y="1496740"/>
                  <a:ext cx="914400" cy="914400"/>
                </a:xfrm>
                <a:prstGeom prst="rect">
                  <a:avLst/>
                </a:prstGeom>
                <a:blipFill>
                  <a:blip r:embed="rId5"/>
                  <a:stretch>
                    <a:fillRect l="-11333" r="-476667"/>
                  </a:stretch>
                </a:blipFill>
              </p:spPr>
              <p:txBody>
                <a:bodyPr/>
                <a:lstStyle/>
                <a:p>
                  <a:r>
                    <a:rPr lang="en-GB">
                      <a:noFill/>
                    </a:rPr>
                    <a:t> </a:t>
                  </a:r>
                </a:p>
              </p:txBody>
            </p:sp>
          </mc:Fallback>
        </mc:AlternateContent>
        <p:sp>
          <p:nvSpPr>
            <p:cNvPr id="19" name="Right Brace 16">
              <a:extLst>
                <a:ext uri="{FF2B5EF4-FFF2-40B4-BE49-F238E27FC236}">
                  <a16:creationId xmlns:a16="http://schemas.microsoft.com/office/drawing/2014/main" id="{16A01E90-FD52-449F-8122-8A46F0ED4CDA}"/>
                </a:ext>
              </a:extLst>
            </p:cNvPr>
            <p:cNvSpPr/>
            <p:nvPr/>
          </p:nvSpPr>
          <p:spPr>
            <a:xfrm rot="5400000">
              <a:off x="1341591" y="1706325"/>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ight Brace 27">
              <a:extLst>
                <a:ext uri="{FF2B5EF4-FFF2-40B4-BE49-F238E27FC236}">
                  <a16:creationId xmlns:a16="http://schemas.microsoft.com/office/drawing/2014/main" id="{3690688A-23D8-4529-B906-09F0FAAF4EA3}"/>
                </a:ext>
              </a:extLst>
            </p:cNvPr>
            <p:cNvSpPr/>
            <p:nvPr/>
          </p:nvSpPr>
          <p:spPr>
            <a:xfrm rot="5400000">
              <a:off x="2255395" y="1721132"/>
              <a:ext cx="132418" cy="50969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8">
              <a:extLst>
                <a:ext uri="{FF2B5EF4-FFF2-40B4-BE49-F238E27FC236}">
                  <a16:creationId xmlns:a16="http://schemas.microsoft.com/office/drawing/2014/main" id="{932BA7D9-783F-42B6-97E9-1886F3013EB6}"/>
                </a:ext>
              </a:extLst>
            </p:cNvPr>
            <p:cNvSpPr/>
            <p:nvPr/>
          </p:nvSpPr>
          <p:spPr>
            <a:xfrm rot="5400000">
              <a:off x="3295178" y="1725271"/>
              <a:ext cx="137542" cy="548135"/>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9">
              <a:extLst>
                <a:ext uri="{FF2B5EF4-FFF2-40B4-BE49-F238E27FC236}">
                  <a16:creationId xmlns:a16="http://schemas.microsoft.com/office/drawing/2014/main" id="{520E7D61-DFCB-4C16-903A-4880DED85268}"/>
                </a:ext>
              </a:extLst>
            </p:cNvPr>
            <p:cNvSpPr/>
            <p:nvPr/>
          </p:nvSpPr>
          <p:spPr>
            <a:xfrm rot="5400000">
              <a:off x="4383294" y="1740097"/>
              <a:ext cx="132410" cy="513363"/>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A44796B-4F59-40E8-A694-480C4BF4C908}"/>
                    </a:ext>
                  </a:extLst>
                </p:cNvPr>
                <p:cNvSpPr txBox="1"/>
                <p:nvPr/>
              </p:nvSpPr>
              <p:spPr>
                <a:xfrm>
                  <a:off x="1155930" y="2263479"/>
                  <a:ext cx="3536951" cy="749300"/>
                </a:xfrm>
                <a:prstGeom prst="rect">
                  <a:avLst/>
                </a:prstGeom>
                <a:noFill/>
              </p:spPr>
              <p:txBody>
                <a:bodyPr wrap="none" lIns="0" tIns="0" rIns="0" bIns="0" rtlCol="0">
                  <a:no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ES">
                            <a:latin typeface="Cambria Math" panose="02040503050406030204" pitchFamily="18" charset="0"/>
                          </a:rPr>
                          <m:t>𝜃</m:t>
                        </m:r>
                        <m:r>
                          <a:rPr lang="es-ES">
                            <a:latin typeface="Cambria Math" panose="02040503050406030204" pitchFamily="18" charset="0"/>
                          </a:rPr>
                          <m:t>=</m:t>
                        </m:r>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r>
                                  <a:rPr lang="es-ES">
                                    <a:latin typeface="Cambria Math" panose="02040503050406030204" pitchFamily="18" charset="0"/>
                                  </a:rPr>
                                  <m:t> </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0</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𝛼</m:t>
                                        </m:r>
                                      </m:sub>
                                    </m:sSub>
                                    <m:r>
                                      <a:rPr lang="es-ES">
                                        <a:latin typeface="Cambria Math" panose="02040503050406030204" pitchFamily="18" charset="0"/>
                                      </a:rPr>
                                      <m:t>,</m:t>
                                    </m:r>
                                  </m:sub>
                                </m:sSub>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𝑞</m:t>
                                        </m:r>
                                      </m:sub>
                                    </m:sSub>
                                  </m:sub>
                                </m:sSub>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𝐶</m:t>
                                    </m:r>
                                  </m:e>
                                  <m:sub>
                                    <m:sSub>
                                      <m:sSubPr>
                                        <m:ctrlPr>
                                          <a:rPr lang="es-ES" i="1">
                                            <a:latin typeface="Cambria Math" panose="02040503050406030204" pitchFamily="18" charset="0"/>
                                          </a:rPr>
                                        </m:ctrlPr>
                                      </m:sSubPr>
                                      <m:e>
                                        <m:r>
                                          <a:rPr lang="es-ES">
                                            <a:latin typeface="Cambria Math" panose="02040503050406030204" pitchFamily="18" charset="0"/>
                                          </a:rPr>
                                          <m:t>𝑚</m:t>
                                        </m:r>
                                      </m:e>
                                      <m:sub>
                                        <m:r>
                                          <a:rPr lang="es-ES">
                                            <a:latin typeface="Cambria Math" panose="02040503050406030204" pitchFamily="18" charset="0"/>
                                          </a:rPr>
                                          <m:t>𝛿</m:t>
                                        </m:r>
                                      </m:sub>
                                    </m:sSub>
                                  </m:sub>
                                </m:sSub>
                              </m:e>
                            </m:d>
                          </m:e>
                          <m:sup>
                            <m:r>
                              <a:rPr lang="es-ES">
                                <a:latin typeface="Cambria Math" panose="02040503050406030204" pitchFamily="18" charset="0"/>
                              </a:rPr>
                              <m:t>′</m:t>
                            </m:r>
                          </m:sup>
                        </m:sSup>
                      </m:oMath>
                    </m:oMathPara>
                  </a14:m>
                  <a:endParaRPr lang="en-GB" dirty="0"/>
                </a:p>
              </p:txBody>
            </p:sp>
          </mc:Choice>
          <mc:Fallback xmlns="">
            <p:sp>
              <p:nvSpPr>
                <p:cNvPr id="23" name="Textfeld 22">
                  <a:extLst>
                    <a:ext uri="{FF2B5EF4-FFF2-40B4-BE49-F238E27FC236}">
                      <a16:creationId xmlns:a16="http://schemas.microsoft.com/office/drawing/2014/main" id="{9A44796B-4F59-40E8-A694-480C4BF4C908}"/>
                    </a:ext>
                  </a:extLst>
                </p:cNvPr>
                <p:cNvSpPr txBox="1">
                  <a:spLocks noRot="1" noChangeAspect="1" noMove="1" noResize="1" noEditPoints="1" noAdjustHandles="1" noChangeArrowheads="1" noChangeShapeType="1" noTextEdit="1"/>
                </p:cNvSpPr>
                <p:nvPr/>
              </p:nvSpPr>
              <p:spPr>
                <a:xfrm>
                  <a:off x="1155930" y="2263479"/>
                  <a:ext cx="3536951" cy="749300"/>
                </a:xfrm>
                <a:prstGeom prst="rect">
                  <a:avLst/>
                </a:prstGeom>
                <a:blipFill>
                  <a:blip r:embed="rId6"/>
                  <a:stretch>
                    <a:fillRect/>
                  </a:stretch>
                </a:blipFill>
              </p:spPr>
              <p:txBody>
                <a:bodyPr/>
                <a:lstStyle/>
                <a:p>
                  <a:r>
                    <a:rPr lang="en-GB">
                      <a:noFill/>
                    </a:rPr>
                    <a:t> </a:t>
                  </a:r>
                </a:p>
              </p:txBody>
            </p:sp>
          </mc:Fallback>
        </mc:AlternateContent>
        <p:sp>
          <p:nvSpPr>
            <p:cNvPr id="28" name="Freihandform: Form 27">
              <a:extLst>
                <a:ext uri="{FF2B5EF4-FFF2-40B4-BE49-F238E27FC236}">
                  <a16:creationId xmlns:a16="http://schemas.microsoft.com/office/drawing/2014/main" id="{15301346-49EB-4B8D-9B47-D1E18CFFE0ED}"/>
                </a:ext>
              </a:extLst>
            </p:cNvPr>
            <p:cNvSpPr/>
            <p:nvPr/>
          </p:nvSpPr>
          <p:spPr>
            <a:xfrm>
              <a:off x="3359237" y="2070665"/>
              <a:ext cx="220107" cy="4762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220107" h="476250">
                  <a:moveTo>
                    <a:pt x="1055" y="0"/>
                  </a:moveTo>
                  <a:cubicBezTo>
                    <a:pt x="-5296" y="20439"/>
                    <a:pt x="17723" y="34131"/>
                    <a:pt x="51060" y="85725"/>
                  </a:cubicBezTo>
                  <a:cubicBezTo>
                    <a:pt x="84397" y="137319"/>
                    <a:pt x="173299" y="244475"/>
                    <a:pt x="201080" y="309563"/>
                  </a:cubicBezTo>
                  <a:cubicBezTo>
                    <a:pt x="228861" y="374651"/>
                    <a:pt x="218145" y="458788"/>
                    <a:pt x="217748" y="4762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ihandform: Form 28">
              <a:extLst>
                <a:ext uri="{FF2B5EF4-FFF2-40B4-BE49-F238E27FC236}">
                  <a16:creationId xmlns:a16="http://schemas.microsoft.com/office/drawing/2014/main" id="{2243DD17-3FD2-41F7-BE54-ABDDCE030580}"/>
                </a:ext>
              </a:extLst>
            </p:cNvPr>
            <p:cNvSpPr/>
            <p:nvPr/>
          </p:nvSpPr>
          <p:spPr>
            <a:xfrm>
              <a:off x="4070215" y="2069871"/>
              <a:ext cx="373857" cy="407195"/>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707232 w 1010213"/>
                <a:gd name="connsiteY0" fmla="*/ 0 h 395288"/>
                <a:gd name="connsiteX1" fmla="*/ 1009650 w 1010213"/>
                <a:gd name="connsiteY1" fmla="*/ 166688 h 395288"/>
                <a:gd name="connsiteX2" fmla="*/ 611981 w 1010213"/>
                <a:gd name="connsiteY2" fmla="*/ 100014 h 395288"/>
                <a:gd name="connsiteX3" fmla="*/ 321469 w 1010213"/>
                <a:gd name="connsiteY3" fmla="*/ 164307 h 395288"/>
                <a:gd name="connsiteX4" fmla="*/ 102394 w 1010213"/>
                <a:gd name="connsiteY4" fmla="*/ 261938 h 395288"/>
                <a:gd name="connsiteX5" fmla="*/ 0 w 1010213"/>
                <a:gd name="connsiteY5" fmla="*/ 395288 h 395288"/>
                <a:gd name="connsiteX0" fmla="*/ 1145382 w 1145382"/>
                <a:gd name="connsiteY0" fmla="*/ 0 h 361950"/>
                <a:gd name="connsiteX1" fmla="*/ 1009650 w 1145382"/>
                <a:gd name="connsiteY1" fmla="*/ 133350 h 361950"/>
                <a:gd name="connsiteX2" fmla="*/ 611981 w 1145382"/>
                <a:gd name="connsiteY2" fmla="*/ 66676 h 361950"/>
                <a:gd name="connsiteX3" fmla="*/ 321469 w 1145382"/>
                <a:gd name="connsiteY3" fmla="*/ 130969 h 361950"/>
                <a:gd name="connsiteX4" fmla="*/ 102394 w 1145382"/>
                <a:gd name="connsiteY4" fmla="*/ 228600 h 361950"/>
                <a:gd name="connsiteX5" fmla="*/ 0 w 1145382"/>
                <a:gd name="connsiteY5" fmla="*/ 361950 h 361950"/>
                <a:gd name="connsiteX0" fmla="*/ 1171576 w 1171576"/>
                <a:gd name="connsiteY0" fmla="*/ 0 h 376238"/>
                <a:gd name="connsiteX1" fmla="*/ 1009650 w 1171576"/>
                <a:gd name="connsiteY1" fmla="*/ 147638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71576 w 1171576"/>
                <a:gd name="connsiteY0" fmla="*/ 0 h 376238"/>
                <a:gd name="connsiteX1" fmla="*/ 1066800 w 1171576"/>
                <a:gd name="connsiteY1" fmla="*/ 150020 h 376238"/>
                <a:gd name="connsiteX2" fmla="*/ 611981 w 1171576"/>
                <a:gd name="connsiteY2" fmla="*/ 80964 h 376238"/>
                <a:gd name="connsiteX3" fmla="*/ 321469 w 1171576"/>
                <a:gd name="connsiteY3" fmla="*/ 145257 h 376238"/>
                <a:gd name="connsiteX4" fmla="*/ 102394 w 1171576"/>
                <a:gd name="connsiteY4" fmla="*/ 242888 h 376238"/>
                <a:gd name="connsiteX5" fmla="*/ 0 w 1171576"/>
                <a:gd name="connsiteY5" fmla="*/ 376238 h 376238"/>
                <a:gd name="connsiteX0" fmla="*/ 1159670 w 1159670"/>
                <a:gd name="connsiteY0" fmla="*/ 0 h 373857"/>
                <a:gd name="connsiteX1" fmla="*/ 1066800 w 1159670"/>
                <a:gd name="connsiteY1" fmla="*/ 147639 h 373857"/>
                <a:gd name="connsiteX2" fmla="*/ 611981 w 1159670"/>
                <a:gd name="connsiteY2" fmla="*/ 78583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321469 w 1159670"/>
                <a:gd name="connsiteY3" fmla="*/ 142876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102394 w 1159670"/>
                <a:gd name="connsiteY4" fmla="*/ 240507 h 373857"/>
                <a:gd name="connsiteX5" fmla="*/ 0 w 1159670"/>
                <a:gd name="connsiteY5" fmla="*/ 373857 h 373857"/>
                <a:gd name="connsiteX0" fmla="*/ 1159670 w 1159670"/>
                <a:gd name="connsiteY0" fmla="*/ 0 h 373857"/>
                <a:gd name="connsiteX1" fmla="*/ 1066800 w 1159670"/>
                <a:gd name="connsiteY1" fmla="*/ 147639 h 373857"/>
                <a:gd name="connsiteX2" fmla="*/ 883444 w 1159670"/>
                <a:gd name="connsiteY2" fmla="*/ 102396 h 373857"/>
                <a:gd name="connsiteX3" fmla="*/ 611981 w 1159670"/>
                <a:gd name="connsiteY3" fmla="*/ 190501 h 373857"/>
                <a:gd name="connsiteX4" fmla="*/ 469107 w 1159670"/>
                <a:gd name="connsiteY4" fmla="*/ 250032 h 373857"/>
                <a:gd name="connsiteX5" fmla="*/ 0 w 1159670"/>
                <a:gd name="connsiteY5" fmla="*/ 373857 h 373857"/>
                <a:gd name="connsiteX0" fmla="*/ 691614 w 691614"/>
                <a:gd name="connsiteY0" fmla="*/ 0 h 369095"/>
                <a:gd name="connsiteX1" fmla="*/ 598744 w 691614"/>
                <a:gd name="connsiteY1" fmla="*/ 147639 h 369095"/>
                <a:gd name="connsiteX2" fmla="*/ 415388 w 691614"/>
                <a:gd name="connsiteY2" fmla="*/ 102396 h 369095"/>
                <a:gd name="connsiteX3" fmla="*/ 143925 w 691614"/>
                <a:gd name="connsiteY3" fmla="*/ 190501 h 369095"/>
                <a:gd name="connsiteX4" fmla="*/ 1051 w 691614"/>
                <a:gd name="connsiteY4" fmla="*/ 250032 h 369095"/>
                <a:gd name="connsiteX5" fmla="*/ 212982 w 691614"/>
                <a:gd name="connsiteY5" fmla="*/ 369095 h 369095"/>
                <a:gd name="connsiteX0" fmla="*/ 547820 w 547820"/>
                <a:gd name="connsiteY0" fmla="*/ 0 h 369095"/>
                <a:gd name="connsiteX1" fmla="*/ 454950 w 547820"/>
                <a:gd name="connsiteY1" fmla="*/ 147639 h 369095"/>
                <a:gd name="connsiteX2" fmla="*/ 271594 w 547820"/>
                <a:gd name="connsiteY2" fmla="*/ 102396 h 369095"/>
                <a:gd name="connsiteX3" fmla="*/ 131 w 547820"/>
                <a:gd name="connsiteY3" fmla="*/ 190501 h 369095"/>
                <a:gd name="connsiteX4" fmla="*/ 233495 w 547820"/>
                <a:gd name="connsiteY4" fmla="*/ 235744 h 369095"/>
                <a:gd name="connsiteX5" fmla="*/ 69188 w 547820"/>
                <a:gd name="connsiteY5" fmla="*/ 369095 h 369095"/>
                <a:gd name="connsiteX0" fmla="*/ 478632 w 478632"/>
                <a:gd name="connsiteY0" fmla="*/ 0 h 369095"/>
                <a:gd name="connsiteX1" fmla="*/ 385762 w 478632"/>
                <a:gd name="connsiteY1" fmla="*/ 147639 h 369095"/>
                <a:gd name="connsiteX2" fmla="*/ 202406 w 478632"/>
                <a:gd name="connsiteY2" fmla="*/ 102396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364331 w 478632"/>
                <a:gd name="connsiteY2" fmla="*/ 145259 h 369095"/>
                <a:gd name="connsiteX3" fmla="*/ 269080 w 478632"/>
                <a:gd name="connsiteY3" fmla="*/ 152401 h 369095"/>
                <a:gd name="connsiteX4" fmla="*/ 164307 w 478632"/>
                <a:gd name="connsiteY4" fmla="*/ 235744 h 369095"/>
                <a:gd name="connsiteX5" fmla="*/ 0 w 478632"/>
                <a:gd name="connsiteY5" fmla="*/ 369095 h 369095"/>
                <a:gd name="connsiteX0" fmla="*/ 478632 w 478632"/>
                <a:gd name="connsiteY0" fmla="*/ 0 h 369095"/>
                <a:gd name="connsiteX1" fmla="*/ 385762 w 478632"/>
                <a:gd name="connsiteY1" fmla="*/ 147639 h 369095"/>
                <a:gd name="connsiteX2" fmla="*/ 269080 w 478632"/>
                <a:gd name="connsiteY2" fmla="*/ 152401 h 369095"/>
                <a:gd name="connsiteX3" fmla="*/ 164307 w 478632"/>
                <a:gd name="connsiteY3" fmla="*/ 235744 h 369095"/>
                <a:gd name="connsiteX4" fmla="*/ 0 w 478632"/>
                <a:gd name="connsiteY4" fmla="*/ 369095 h 369095"/>
                <a:gd name="connsiteX0" fmla="*/ 478632 w 478632"/>
                <a:gd name="connsiteY0" fmla="*/ 0 h 369095"/>
                <a:gd name="connsiteX1" fmla="*/ 269080 w 478632"/>
                <a:gd name="connsiteY1" fmla="*/ 152401 h 369095"/>
                <a:gd name="connsiteX2" fmla="*/ 164307 w 478632"/>
                <a:gd name="connsiteY2" fmla="*/ 235744 h 369095"/>
                <a:gd name="connsiteX3" fmla="*/ 0 w 478632"/>
                <a:gd name="connsiteY3" fmla="*/ 369095 h 369095"/>
                <a:gd name="connsiteX0" fmla="*/ 373857 w 373857"/>
                <a:gd name="connsiteY0" fmla="*/ 0 h 407195"/>
                <a:gd name="connsiteX1" fmla="*/ 164305 w 373857"/>
                <a:gd name="connsiteY1" fmla="*/ 152401 h 407195"/>
                <a:gd name="connsiteX2" fmla="*/ 59532 w 373857"/>
                <a:gd name="connsiteY2" fmla="*/ 235744 h 407195"/>
                <a:gd name="connsiteX3" fmla="*/ 0 w 373857"/>
                <a:gd name="connsiteY3" fmla="*/ 407195 h 407195"/>
              </a:gdLst>
              <a:ahLst/>
              <a:cxnLst>
                <a:cxn ang="0">
                  <a:pos x="connsiteX0" y="connsiteY0"/>
                </a:cxn>
                <a:cxn ang="0">
                  <a:pos x="connsiteX1" y="connsiteY1"/>
                </a:cxn>
                <a:cxn ang="0">
                  <a:pos x="connsiteX2" y="connsiteY2"/>
                </a:cxn>
                <a:cxn ang="0">
                  <a:pos x="connsiteX3" y="connsiteY3"/>
                </a:cxn>
              </a:cxnLst>
              <a:rect l="l" t="t" r="r" b="b"/>
              <a:pathLst>
                <a:path w="373857" h="407195">
                  <a:moveTo>
                    <a:pt x="373857" y="0"/>
                  </a:moveTo>
                  <a:lnTo>
                    <a:pt x="164305" y="152401"/>
                  </a:lnTo>
                  <a:cubicBezTo>
                    <a:pt x="130968" y="167482"/>
                    <a:pt x="86916" y="193278"/>
                    <a:pt x="59532" y="235744"/>
                  </a:cubicBezTo>
                  <a:cubicBezTo>
                    <a:pt x="32148" y="278210"/>
                    <a:pt x="397" y="389733"/>
                    <a:pt x="0" y="407195"/>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ihandform: Form 34">
              <a:extLst>
                <a:ext uri="{FF2B5EF4-FFF2-40B4-BE49-F238E27FC236}">
                  <a16:creationId xmlns:a16="http://schemas.microsoft.com/office/drawing/2014/main" id="{4B41B3F1-AF2B-446A-8975-9971D165CA24}"/>
                </a:ext>
              </a:extLst>
            </p:cNvPr>
            <p:cNvSpPr/>
            <p:nvPr/>
          </p:nvSpPr>
          <p:spPr>
            <a:xfrm>
              <a:off x="1315294" y="2752429"/>
              <a:ext cx="649280" cy="37465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Lst>
              <a:ahLst/>
              <a:cxnLst>
                <a:cxn ang="0">
                  <a:pos x="connsiteX0" y="connsiteY0"/>
                </a:cxn>
                <a:cxn ang="0">
                  <a:pos x="connsiteX1" y="connsiteY1"/>
                </a:cxn>
                <a:cxn ang="0">
                  <a:pos x="connsiteX2" y="connsiteY2"/>
                </a:cxn>
                <a:cxn ang="0">
                  <a:pos x="connsiteX3" y="connsiteY3"/>
                </a:cxn>
              </a:cxnLst>
              <a:rect l="l" t="t" r="r" b="b"/>
              <a:pathLst>
                <a:path w="649280" h="374650">
                  <a:moveTo>
                    <a:pt x="26980" y="0"/>
                  </a:moveTo>
                  <a:cubicBezTo>
                    <a:pt x="4755" y="64558"/>
                    <a:pt x="-17470" y="129117"/>
                    <a:pt x="20630" y="184150"/>
                  </a:cubicBezTo>
                  <a:cubicBezTo>
                    <a:pt x="58730" y="239183"/>
                    <a:pt x="150805" y="298450"/>
                    <a:pt x="255580" y="330200"/>
                  </a:cubicBezTo>
                  <a:cubicBezTo>
                    <a:pt x="360355" y="361950"/>
                    <a:pt x="595305" y="357717"/>
                    <a:pt x="649280" y="3746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Textfeld 35">
              <a:extLst>
                <a:ext uri="{FF2B5EF4-FFF2-40B4-BE49-F238E27FC236}">
                  <a16:creationId xmlns:a16="http://schemas.microsoft.com/office/drawing/2014/main" id="{3FE9A317-99AB-44D5-8FAE-A693949129AD}"/>
                </a:ext>
              </a:extLst>
            </p:cNvPr>
            <p:cNvSpPr txBox="1"/>
            <p:nvPr/>
          </p:nvSpPr>
          <p:spPr>
            <a:xfrm>
              <a:off x="1317088" y="3109684"/>
              <a:ext cx="1259363" cy="2286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41" name="Freihandform: Form 40">
              <a:extLst>
                <a:ext uri="{FF2B5EF4-FFF2-40B4-BE49-F238E27FC236}">
                  <a16:creationId xmlns:a16="http://schemas.microsoft.com/office/drawing/2014/main" id="{48F1892D-FAD0-4914-9961-5C0D11019CE6}"/>
                </a:ext>
              </a:extLst>
            </p:cNvPr>
            <p:cNvSpPr/>
            <p:nvPr/>
          </p:nvSpPr>
          <p:spPr>
            <a:xfrm>
              <a:off x="2318670" y="2080072"/>
              <a:ext cx="623806" cy="45720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623806" h="457200">
                  <a:moveTo>
                    <a:pt x="1385" y="0"/>
                  </a:moveTo>
                  <a:cubicBezTo>
                    <a:pt x="-4966" y="20439"/>
                    <a:pt x="7734" y="63500"/>
                    <a:pt x="99015" y="104775"/>
                  </a:cubicBezTo>
                  <a:cubicBezTo>
                    <a:pt x="190296" y="146050"/>
                    <a:pt x="461760" y="188914"/>
                    <a:pt x="549072" y="247651"/>
                  </a:cubicBezTo>
                  <a:cubicBezTo>
                    <a:pt x="636384" y="306388"/>
                    <a:pt x="623287" y="439738"/>
                    <a:pt x="622890" y="4572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ihandform: Form 41">
              <a:extLst>
                <a:ext uri="{FF2B5EF4-FFF2-40B4-BE49-F238E27FC236}">
                  <a16:creationId xmlns:a16="http://schemas.microsoft.com/office/drawing/2014/main" id="{B3F1AB9A-80F9-4E26-BC2E-B6CD1B898B22}"/>
                </a:ext>
              </a:extLst>
            </p:cNvPr>
            <p:cNvSpPr/>
            <p:nvPr/>
          </p:nvSpPr>
          <p:spPr>
            <a:xfrm>
              <a:off x="1415336" y="2064355"/>
              <a:ext cx="893281" cy="43815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893281" h="438150">
                  <a:moveTo>
                    <a:pt x="4864" y="0"/>
                  </a:moveTo>
                  <a:cubicBezTo>
                    <a:pt x="-1487" y="20439"/>
                    <a:pt x="-21331" y="64294"/>
                    <a:pt x="112019" y="104775"/>
                  </a:cubicBezTo>
                  <a:cubicBezTo>
                    <a:pt x="245369" y="145256"/>
                    <a:pt x="676377" y="187326"/>
                    <a:pt x="804964" y="242888"/>
                  </a:cubicBezTo>
                  <a:cubicBezTo>
                    <a:pt x="933552" y="298451"/>
                    <a:pt x="883941" y="420688"/>
                    <a:pt x="883544" y="43815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ight Brace 16">
              <a:extLst>
                <a:ext uri="{FF2B5EF4-FFF2-40B4-BE49-F238E27FC236}">
                  <a16:creationId xmlns:a16="http://schemas.microsoft.com/office/drawing/2014/main" id="{3705FD1F-01B5-4BBD-975F-2A2ED392E54B}"/>
                </a:ext>
              </a:extLst>
            </p:cNvPr>
            <p:cNvSpPr/>
            <p:nvPr/>
          </p:nvSpPr>
          <p:spPr>
            <a:xfrm rot="5400000">
              <a:off x="525489" y="1718186"/>
              <a:ext cx="153214" cy="51558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128BAB45-EF76-4477-A861-0BA1B91B1DBE}"/>
                    </a:ext>
                  </a:extLst>
                </p:cNvPr>
                <p:cNvSpPr txBox="1"/>
                <p:nvPr/>
              </p:nvSpPr>
              <p:spPr>
                <a:xfrm>
                  <a:off x="2058429" y="3311222"/>
                  <a:ext cx="2746112" cy="256654"/>
                </a:xfrm>
                <a:prstGeom prst="rect">
                  <a:avLst/>
                </a:prstGeom>
                <a:noFill/>
              </p:spPr>
              <p:txBody>
                <a:bodyPr wrap="square" lIns="0" tIns="0" rIns="0" bIns="0" rtlCol="0">
                  <a:noAutofit/>
                </a:bodyPr>
                <a:lstStyle/>
                <a:p>
                  <a:r>
                    <a:rPr lang="en-GB" dirty="0">
                      <a:latin typeface="Suisse Int'l" panose="020B0504000000000000" pitchFamily="34" charset="77"/>
                    </a:rPr>
                    <a:t>Observations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𝑧</m:t>
                      </m:r>
                    </m:oMath>
                  </a14:m>
                  <a:endParaRPr lang="en-GB" dirty="0">
                    <a:latin typeface="Suisse Int'l" panose="020B0504000000000000" pitchFamily="34" charset="77"/>
                  </a:endParaRPr>
                </a:p>
              </p:txBody>
            </p:sp>
          </mc:Choice>
          <mc:Fallback xmlns="">
            <p:sp>
              <p:nvSpPr>
                <p:cNvPr id="32" name="Textfeld 31">
                  <a:extLst>
                    <a:ext uri="{FF2B5EF4-FFF2-40B4-BE49-F238E27FC236}">
                      <a16:creationId xmlns:a16="http://schemas.microsoft.com/office/drawing/2014/main" id="{128BAB45-EF76-4477-A861-0BA1B91B1DBE}"/>
                    </a:ext>
                  </a:extLst>
                </p:cNvPr>
                <p:cNvSpPr txBox="1">
                  <a:spLocks noRot="1" noChangeAspect="1" noMove="1" noResize="1" noEditPoints="1" noAdjustHandles="1" noChangeArrowheads="1" noChangeShapeType="1" noTextEdit="1"/>
                </p:cNvSpPr>
                <p:nvPr/>
              </p:nvSpPr>
              <p:spPr>
                <a:xfrm>
                  <a:off x="2058429" y="3311222"/>
                  <a:ext cx="2746112" cy="256654"/>
                </a:xfrm>
                <a:prstGeom prst="rect">
                  <a:avLst/>
                </a:prstGeom>
                <a:blipFill>
                  <a:blip r:embed="rId7"/>
                  <a:stretch>
                    <a:fillRect l="-5333" t="-30952" b="-64286"/>
                  </a:stretch>
                </a:blipFill>
              </p:spPr>
              <p:txBody>
                <a:bodyPr/>
                <a:lstStyle/>
                <a:p>
                  <a:r>
                    <a:rPr lang="en-GB">
                      <a:noFill/>
                    </a:rPr>
                    <a:t> </a:t>
                  </a:r>
                </a:p>
              </p:txBody>
            </p:sp>
          </mc:Fallback>
        </mc:AlternateContent>
        <p:sp>
          <p:nvSpPr>
            <p:cNvPr id="45" name="Freihandform: Form 44">
              <a:extLst>
                <a:ext uri="{FF2B5EF4-FFF2-40B4-BE49-F238E27FC236}">
                  <a16:creationId xmlns:a16="http://schemas.microsoft.com/office/drawing/2014/main" id="{1A725204-AAF2-40C6-B749-E86EDEE356B4}"/>
                </a:ext>
              </a:extLst>
            </p:cNvPr>
            <p:cNvSpPr/>
            <p:nvPr/>
          </p:nvSpPr>
          <p:spPr>
            <a:xfrm>
              <a:off x="596004" y="2046791"/>
              <a:ext cx="1359261" cy="1397000"/>
            </a:xfrm>
            <a:custGeom>
              <a:avLst/>
              <a:gdLst>
                <a:gd name="connsiteX0" fmla="*/ 26980 w 649280"/>
                <a:gd name="connsiteY0" fmla="*/ 0 h 374650"/>
                <a:gd name="connsiteX1" fmla="*/ 20630 w 649280"/>
                <a:gd name="connsiteY1" fmla="*/ 184150 h 374650"/>
                <a:gd name="connsiteX2" fmla="*/ 255580 w 649280"/>
                <a:gd name="connsiteY2" fmla="*/ 330200 h 374650"/>
                <a:gd name="connsiteX3" fmla="*/ 649280 w 649280"/>
                <a:gd name="connsiteY3" fmla="*/ 374650 h 374650"/>
                <a:gd name="connsiteX0" fmla="*/ 1711 w 890711"/>
                <a:gd name="connsiteY0" fmla="*/ 0 h 1317625"/>
                <a:gd name="connsiteX1" fmla="*/ 262061 w 890711"/>
                <a:gd name="connsiteY1" fmla="*/ 1127125 h 1317625"/>
                <a:gd name="connsiteX2" fmla="*/ 497011 w 890711"/>
                <a:gd name="connsiteY2" fmla="*/ 1273175 h 1317625"/>
                <a:gd name="connsiteX3" fmla="*/ 890711 w 890711"/>
                <a:gd name="connsiteY3" fmla="*/ 1317625 h 1317625"/>
                <a:gd name="connsiteX0" fmla="*/ 10320 w 899320"/>
                <a:gd name="connsiteY0" fmla="*/ 0 h 1317625"/>
                <a:gd name="connsiteX1" fmla="*/ 80170 w 899320"/>
                <a:gd name="connsiteY1" fmla="*/ 488950 h 1317625"/>
                <a:gd name="connsiteX2" fmla="*/ 505620 w 899320"/>
                <a:gd name="connsiteY2" fmla="*/ 1273175 h 1317625"/>
                <a:gd name="connsiteX3" fmla="*/ 899320 w 899320"/>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895025 w 895025"/>
                <a:gd name="connsiteY3" fmla="*/ 1317625 h 1317625"/>
                <a:gd name="connsiteX0" fmla="*/ 6025 w 895025"/>
                <a:gd name="connsiteY0" fmla="*/ 0 h 1317625"/>
                <a:gd name="connsiteX1" fmla="*/ 75875 w 895025"/>
                <a:gd name="connsiteY1" fmla="*/ 488950 h 1317625"/>
                <a:gd name="connsiteX2" fmla="*/ 301300 w 895025"/>
                <a:gd name="connsiteY2" fmla="*/ 1082675 h 1317625"/>
                <a:gd name="connsiteX3" fmla="*/ 651085 w 895025"/>
                <a:gd name="connsiteY3" fmla="*/ 1239335 h 1317625"/>
                <a:gd name="connsiteX4" fmla="*/ 895025 w 895025"/>
                <a:gd name="connsiteY4" fmla="*/ 1317625 h 1317625"/>
                <a:gd name="connsiteX0" fmla="*/ 6025 w 895025"/>
                <a:gd name="connsiteY0" fmla="*/ 0 h 1585589"/>
                <a:gd name="connsiteX1" fmla="*/ 75875 w 895025"/>
                <a:gd name="connsiteY1" fmla="*/ 488950 h 1585589"/>
                <a:gd name="connsiteX2" fmla="*/ 301300 w 895025"/>
                <a:gd name="connsiteY2" fmla="*/ 1082675 h 1585589"/>
                <a:gd name="connsiteX3" fmla="*/ 603460 w 895025"/>
                <a:gd name="connsiteY3" fmla="*/ 1582235 h 1585589"/>
                <a:gd name="connsiteX4" fmla="*/ 895025 w 895025"/>
                <a:gd name="connsiteY4" fmla="*/ 1317625 h 1585589"/>
                <a:gd name="connsiteX0" fmla="*/ 6025 w 1295075"/>
                <a:gd name="connsiteY0" fmla="*/ 0 h 1612900"/>
                <a:gd name="connsiteX1" fmla="*/ 75875 w 1295075"/>
                <a:gd name="connsiteY1" fmla="*/ 488950 h 1612900"/>
                <a:gd name="connsiteX2" fmla="*/ 301300 w 1295075"/>
                <a:gd name="connsiteY2" fmla="*/ 1082675 h 1612900"/>
                <a:gd name="connsiteX3" fmla="*/ 603460 w 1295075"/>
                <a:gd name="connsiteY3" fmla="*/ 1582235 h 1612900"/>
                <a:gd name="connsiteX4" fmla="*/ 1295075 w 1295075"/>
                <a:gd name="connsiteY4" fmla="*/ 1612900 h 1612900"/>
                <a:gd name="connsiteX0" fmla="*/ 6025 w 1295075"/>
                <a:gd name="connsiteY0" fmla="*/ 0 h 1612900"/>
                <a:gd name="connsiteX1" fmla="*/ 75875 w 1295075"/>
                <a:gd name="connsiteY1" fmla="*/ 488950 h 1612900"/>
                <a:gd name="connsiteX2" fmla="*/ 301300 w 1295075"/>
                <a:gd name="connsiteY2" fmla="*/ 1082675 h 1612900"/>
                <a:gd name="connsiteX3" fmla="*/ 612985 w 1295075"/>
                <a:gd name="connsiteY3" fmla="*/ 1353635 h 1612900"/>
                <a:gd name="connsiteX4" fmla="*/ 1295075 w 1295075"/>
                <a:gd name="connsiteY4" fmla="*/ 1612900 h 1612900"/>
                <a:gd name="connsiteX0" fmla="*/ 5765 w 1294815"/>
                <a:gd name="connsiteY0" fmla="*/ 0 h 1612900"/>
                <a:gd name="connsiteX1" fmla="*/ 75615 w 1294815"/>
                <a:gd name="connsiteY1" fmla="*/ 488950 h 1612900"/>
                <a:gd name="connsiteX2" fmla="*/ 281990 w 1294815"/>
                <a:gd name="connsiteY2" fmla="*/ 1025525 h 1612900"/>
                <a:gd name="connsiteX3" fmla="*/ 612725 w 1294815"/>
                <a:gd name="connsiteY3" fmla="*/ 1353635 h 1612900"/>
                <a:gd name="connsiteX4" fmla="*/ 1294815 w 1294815"/>
                <a:gd name="connsiteY4" fmla="*/ 1612900 h 1612900"/>
                <a:gd name="connsiteX0" fmla="*/ 5765 w 1358315"/>
                <a:gd name="connsiteY0" fmla="*/ 0 h 1397000"/>
                <a:gd name="connsiteX1" fmla="*/ 75615 w 1358315"/>
                <a:gd name="connsiteY1" fmla="*/ 488950 h 1397000"/>
                <a:gd name="connsiteX2" fmla="*/ 281990 w 1358315"/>
                <a:gd name="connsiteY2" fmla="*/ 1025525 h 1397000"/>
                <a:gd name="connsiteX3" fmla="*/ 612725 w 1358315"/>
                <a:gd name="connsiteY3" fmla="*/ 1353635 h 1397000"/>
                <a:gd name="connsiteX4" fmla="*/ 1358315 w 1358315"/>
                <a:gd name="connsiteY4" fmla="*/ 1397000 h 1397000"/>
                <a:gd name="connsiteX0" fmla="*/ 5765 w 1358315"/>
                <a:gd name="connsiteY0" fmla="*/ 0 h 1397000"/>
                <a:gd name="connsiteX1" fmla="*/ 75615 w 1358315"/>
                <a:gd name="connsiteY1" fmla="*/ 488950 h 1397000"/>
                <a:gd name="connsiteX2" fmla="*/ 281990 w 1358315"/>
                <a:gd name="connsiteY2" fmla="*/ 1025525 h 1397000"/>
                <a:gd name="connsiteX3" fmla="*/ 739725 w 1358315"/>
                <a:gd name="connsiteY3" fmla="*/ 1175835 h 1397000"/>
                <a:gd name="connsiteX4" fmla="*/ 1358315 w 1358315"/>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1758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 name="connsiteX0" fmla="*/ 6711 w 1359261"/>
                <a:gd name="connsiteY0" fmla="*/ 0 h 1397000"/>
                <a:gd name="connsiteX1" fmla="*/ 76561 w 1359261"/>
                <a:gd name="connsiteY1" fmla="*/ 488950 h 1397000"/>
                <a:gd name="connsiteX2" fmla="*/ 346436 w 1359261"/>
                <a:gd name="connsiteY2" fmla="*/ 822325 h 1397000"/>
                <a:gd name="connsiteX3" fmla="*/ 740671 w 1359261"/>
                <a:gd name="connsiteY3" fmla="*/ 1239335 h 1397000"/>
                <a:gd name="connsiteX4" fmla="*/ 1359261 w 1359261"/>
                <a:gd name="connsiteY4" fmla="*/ 13970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61" h="1397000">
                  <a:moveTo>
                    <a:pt x="6711" y="0"/>
                  </a:moveTo>
                  <a:cubicBezTo>
                    <a:pt x="-15514" y="64558"/>
                    <a:pt x="19940" y="351896"/>
                    <a:pt x="76561" y="488950"/>
                  </a:cubicBezTo>
                  <a:cubicBezTo>
                    <a:pt x="133182" y="626004"/>
                    <a:pt x="250568" y="697261"/>
                    <a:pt x="346436" y="822325"/>
                  </a:cubicBezTo>
                  <a:cubicBezTo>
                    <a:pt x="442304" y="947389"/>
                    <a:pt x="641717" y="1200177"/>
                    <a:pt x="740671" y="1239335"/>
                  </a:cubicBezTo>
                  <a:cubicBezTo>
                    <a:pt x="890425" y="1380093"/>
                    <a:pt x="1318604" y="1383952"/>
                    <a:pt x="1359261" y="139700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17" name="Geschweifte Klammer links 16">
            <a:extLst>
              <a:ext uri="{FF2B5EF4-FFF2-40B4-BE49-F238E27FC236}">
                <a16:creationId xmlns:a16="http://schemas.microsoft.com/office/drawing/2014/main" id="{B3DE97ED-2E1D-481C-A61A-C6853F46FF77}"/>
              </a:ext>
            </a:extLst>
          </p:cNvPr>
          <p:cNvSpPr/>
          <p:nvPr/>
        </p:nvSpPr>
        <p:spPr>
          <a:xfrm>
            <a:off x="2045001" y="4006288"/>
            <a:ext cx="374831" cy="220931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Textfeld 68">
            <a:extLst>
              <a:ext uri="{FF2B5EF4-FFF2-40B4-BE49-F238E27FC236}">
                <a16:creationId xmlns:a16="http://schemas.microsoft.com/office/drawing/2014/main" id="{00237554-D188-4CDC-BF20-FB5D6242CEE0}"/>
              </a:ext>
            </a:extLst>
          </p:cNvPr>
          <p:cNvSpPr txBox="1"/>
          <p:nvPr/>
        </p:nvSpPr>
        <p:spPr>
          <a:xfrm>
            <a:off x="6936443" y="4033950"/>
            <a:ext cx="2150752" cy="568508"/>
          </a:xfrm>
          <a:prstGeom prst="rect">
            <a:avLst/>
          </a:prstGeom>
          <a:noFill/>
        </p:spPr>
        <p:txBody>
          <a:bodyPr wrap="square" lIns="0" tIns="0" rIns="0" bIns="0" rtlCol="0">
            <a:noAutofit/>
          </a:bodyPr>
          <a:lstStyle/>
          <a:p>
            <a:pPr algn="l"/>
            <a:r>
              <a:rPr lang="en-GB" sz="1600" b="0" i="0" dirty="0" smtClean="0">
                <a:latin typeface="Suisse Int'l" panose="020B0504000000000000" pitchFamily="34" charset="77"/>
              </a:rPr>
              <a:t>- Simple</a:t>
            </a:r>
          </a:p>
          <a:p>
            <a:pPr algn="l"/>
            <a:endParaRPr lang="en-GB" sz="1600" b="0" i="0" dirty="0" smtClean="0">
              <a:latin typeface="Suisse Int'l" panose="020B0504000000000000" pitchFamily="34" charset="77"/>
            </a:endParaRPr>
          </a:p>
          <a:p>
            <a:pPr algn="l"/>
            <a:r>
              <a:rPr lang="en-GB" sz="1600" b="0" i="0" dirty="0" smtClean="0">
                <a:latin typeface="Suisse Int'l" panose="020B0504000000000000" pitchFamily="34" charset="77"/>
              </a:rPr>
              <a:t>- Real time parameters estimations</a:t>
            </a:r>
            <a:endParaRPr lang="en-GB" sz="1600" b="0" i="0" dirty="0">
              <a:latin typeface="Suisse Int'l" panose="020B0504000000000000" pitchFamily="34" charset="77"/>
            </a:endParaRPr>
          </a:p>
        </p:txBody>
      </p:sp>
      <p:grpSp>
        <p:nvGrpSpPr>
          <p:cNvPr id="72" name="Gruppieren 71">
            <a:extLst>
              <a:ext uri="{FF2B5EF4-FFF2-40B4-BE49-F238E27FC236}">
                <a16:creationId xmlns:a16="http://schemas.microsoft.com/office/drawing/2014/main" id="{62D273B8-3629-485C-AB86-2E5FFA853071}"/>
              </a:ext>
            </a:extLst>
          </p:cNvPr>
          <p:cNvGrpSpPr/>
          <p:nvPr/>
        </p:nvGrpSpPr>
        <p:grpSpPr>
          <a:xfrm>
            <a:off x="2316443" y="3940380"/>
            <a:ext cx="4694577" cy="2476796"/>
            <a:chOff x="2405343" y="3940380"/>
            <a:chExt cx="4694577" cy="2476796"/>
          </a:xfrm>
        </p:grpSpPr>
        <p:sp>
          <p:nvSpPr>
            <p:cNvPr id="46" name="Down Arrow 18">
              <a:extLst>
                <a:ext uri="{FF2B5EF4-FFF2-40B4-BE49-F238E27FC236}">
                  <a16:creationId xmlns:a16="http://schemas.microsoft.com/office/drawing/2014/main" id="{73C5D777-E665-44E9-9DCA-486B3BC72F30}"/>
                </a:ext>
              </a:extLst>
            </p:cNvPr>
            <p:cNvSpPr/>
            <p:nvPr/>
          </p:nvSpPr>
          <p:spPr>
            <a:xfrm rot="16200000">
              <a:off x="2413425" y="431012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Down Arrow 18">
              <a:extLst>
                <a:ext uri="{FF2B5EF4-FFF2-40B4-BE49-F238E27FC236}">
                  <a16:creationId xmlns:a16="http://schemas.microsoft.com/office/drawing/2014/main" id="{DDDB46F2-C71A-43DA-9D41-C5606E2CD5E7}"/>
                </a:ext>
              </a:extLst>
            </p:cNvPr>
            <p:cNvSpPr/>
            <p:nvPr/>
          </p:nvSpPr>
          <p:spPr>
            <a:xfrm rot="16200000">
              <a:off x="2427914" y="555542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feld 24">
              <a:extLst>
                <a:ext uri="{FF2B5EF4-FFF2-40B4-BE49-F238E27FC236}">
                  <a16:creationId xmlns:a16="http://schemas.microsoft.com/office/drawing/2014/main" id="{844DB592-7D23-4C9C-BC28-2BFD4805C606}"/>
                </a:ext>
              </a:extLst>
            </p:cNvPr>
            <p:cNvSpPr txBox="1"/>
            <p:nvPr/>
          </p:nvSpPr>
          <p:spPr>
            <a:xfrm>
              <a:off x="2865241" y="427517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Equation-Error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33" name="Gerade Verbindung mit Pfeil 32">
              <a:extLst>
                <a:ext uri="{FF2B5EF4-FFF2-40B4-BE49-F238E27FC236}">
                  <a16:creationId xmlns:a16="http://schemas.microsoft.com/office/drawing/2014/main" id="{D5DFDDB5-2048-42EB-BFBA-44876A44CA37}"/>
                </a:ext>
              </a:extLst>
            </p:cNvPr>
            <p:cNvCxnSpPr>
              <a:cxnSpLocks/>
            </p:cNvCxnSpPr>
            <p:nvPr/>
          </p:nvCxnSpPr>
          <p:spPr>
            <a:xfrm flipV="1">
              <a:off x="3541352" y="5213350"/>
              <a:ext cx="0" cy="350154"/>
            </a:xfrm>
            <a:prstGeom prst="straightConnector1">
              <a:avLst/>
            </a:prstGeom>
            <a:ln w="317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6F9C3038-AED7-405A-A437-5AAE3E8442B3}"/>
                </a:ext>
              </a:extLst>
            </p:cNvPr>
            <p:cNvSpPr txBox="1"/>
            <p:nvPr/>
          </p:nvSpPr>
          <p:spPr>
            <a:xfrm>
              <a:off x="2853046" y="4957863"/>
              <a:ext cx="1603000" cy="368655"/>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two approaches</a:t>
              </a:r>
            </a:p>
          </p:txBody>
        </p:sp>
        <p:sp>
          <p:nvSpPr>
            <p:cNvPr id="51" name="Textfeld 50">
              <a:extLst>
                <a:ext uri="{FF2B5EF4-FFF2-40B4-BE49-F238E27FC236}">
                  <a16:creationId xmlns:a16="http://schemas.microsoft.com/office/drawing/2014/main" id="{B1E9611F-8AE0-47E5-AA2B-47C4EF24960A}"/>
                </a:ext>
              </a:extLst>
            </p:cNvPr>
            <p:cNvSpPr txBox="1"/>
            <p:nvPr/>
          </p:nvSpPr>
          <p:spPr>
            <a:xfrm>
              <a:off x="2885188" y="5531586"/>
              <a:ext cx="2132475" cy="368655"/>
            </a:xfrm>
            <a:prstGeom prst="rect">
              <a:avLst/>
            </a:prstGeom>
            <a:noFill/>
          </p:spPr>
          <p:txBody>
            <a:bodyPr wrap="square" lIns="0" tIns="0" rIns="0" bIns="0" rtlCol="0">
              <a:noAutofit/>
            </a:bodyPr>
            <a:lstStyle/>
            <a:p>
              <a:pPr algn="l"/>
              <a:r>
                <a:rPr lang="en-GB" b="0" i="0" u="sng" dirty="0">
                  <a:latin typeface="Suisse Int'l" panose="020B0504000000000000" pitchFamily="34" charset="77"/>
                </a:rPr>
                <a:t>Output-Error</a:t>
              </a:r>
              <a:br>
                <a:rPr lang="en-GB" b="0" i="0" u="sng" dirty="0">
                  <a:latin typeface="Suisse Int'l" panose="020B0504000000000000" pitchFamily="34" charset="77"/>
                </a:rPr>
              </a:br>
              <a:endParaRPr lang="en-GB" b="0" i="0" u="sng" dirty="0">
                <a:latin typeface="Suisse Int'l" panose="020B0504000000000000" pitchFamily="34" charset="77"/>
              </a:endParaRPr>
            </a:p>
          </p:txBody>
        </p:sp>
        <p:cxnSp>
          <p:nvCxnSpPr>
            <p:cNvPr id="56" name="Gerade Verbindung mit Pfeil 55">
              <a:extLst>
                <a:ext uri="{FF2B5EF4-FFF2-40B4-BE49-F238E27FC236}">
                  <a16:creationId xmlns:a16="http://schemas.microsoft.com/office/drawing/2014/main" id="{F2173942-DE6B-4BE2-879D-D1EECFDC67E6}"/>
                </a:ext>
              </a:extLst>
            </p:cNvPr>
            <p:cNvCxnSpPr>
              <a:cxnSpLocks/>
            </p:cNvCxnSpPr>
            <p:nvPr/>
          </p:nvCxnSpPr>
          <p:spPr>
            <a:xfrm flipV="1">
              <a:off x="3541352" y="4622800"/>
              <a:ext cx="0" cy="344574"/>
            </a:xfrm>
            <a:prstGeom prst="straightConnector1">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Down Arrow 18">
              <a:extLst>
                <a:ext uri="{FF2B5EF4-FFF2-40B4-BE49-F238E27FC236}">
                  <a16:creationId xmlns:a16="http://schemas.microsoft.com/office/drawing/2014/main" id="{A7BB6843-12E8-4AC7-9248-0466A8CF3193}"/>
                </a:ext>
              </a:extLst>
            </p:cNvPr>
            <p:cNvSpPr/>
            <p:nvPr/>
          </p:nvSpPr>
          <p:spPr>
            <a:xfrm rot="16200000">
              <a:off x="4507323" y="4324973"/>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Down Arrow 18">
              <a:extLst>
                <a:ext uri="{FF2B5EF4-FFF2-40B4-BE49-F238E27FC236}">
                  <a16:creationId xmlns:a16="http://schemas.microsoft.com/office/drawing/2014/main" id="{F84CD8C9-7B56-4E7D-A8F9-92C5BFDE6951}"/>
                </a:ext>
              </a:extLst>
            </p:cNvPr>
            <p:cNvSpPr/>
            <p:nvPr/>
          </p:nvSpPr>
          <p:spPr>
            <a:xfrm rot="16200000">
              <a:off x="4521812" y="5570272"/>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feld 58">
              <a:extLst>
                <a:ext uri="{FF2B5EF4-FFF2-40B4-BE49-F238E27FC236}">
                  <a16:creationId xmlns:a16="http://schemas.microsoft.com/office/drawing/2014/main" id="{36C03ED6-7F37-47B6-855C-3A3F338E2C35}"/>
                </a:ext>
              </a:extLst>
            </p:cNvPr>
            <p:cNvSpPr txBox="1"/>
            <p:nvPr/>
          </p:nvSpPr>
          <p:spPr>
            <a:xfrm>
              <a:off x="4870604" y="4259823"/>
              <a:ext cx="1873814" cy="568508"/>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in one-shot linear algebra</a:t>
              </a:r>
            </a:p>
          </p:txBody>
        </p:sp>
        <p:sp>
          <p:nvSpPr>
            <p:cNvPr id="67" name="Textfeld 66">
              <a:extLst>
                <a:ext uri="{FF2B5EF4-FFF2-40B4-BE49-F238E27FC236}">
                  <a16:creationId xmlns:a16="http://schemas.microsoft.com/office/drawing/2014/main" id="{320F93D1-D3C5-4F4A-8465-64FCB49A508C}"/>
                </a:ext>
              </a:extLst>
            </p:cNvPr>
            <p:cNvSpPr txBox="1"/>
            <p:nvPr/>
          </p:nvSpPr>
          <p:spPr>
            <a:xfrm>
              <a:off x="4869123" y="5469915"/>
              <a:ext cx="1817336" cy="810203"/>
            </a:xfrm>
            <a:prstGeom prst="rect">
              <a:avLst/>
            </a:prstGeom>
            <a:noFill/>
          </p:spPr>
          <p:txBody>
            <a:bodyPr wrap="square" lIns="0" tIns="0" rIns="0" bIns="0" rtlCol="0">
              <a:noAutofit/>
            </a:bodyPr>
            <a:lstStyle/>
            <a:p>
              <a:pPr algn="l"/>
              <a:r>
                <a:rPr lang="en-GB" sz="1600" b="0" i="0" dirty="0">
                  <a:latin typeface="Suisse Int'l" panose="020B0504000000000000" pitchFamily="34" charset="77"/>
                </a:rPr>
                <a:t>Solved with iterative nonlinear optimization</a:t>
              </a:r>
            </a:p>
          </p:txBody>
        </p:sp>
        <p:sp>
          <p:nvSpPr>
            <p:cNvPr id="68" name="Geschweifte Klammer links 67">
              <a:extLst>
                <a:ext uri="{FF2B5EF4-FFF2-40B4-BE49-F238E27FC236}">
                  <a16:creationId xmlns:a16="http://schemas.microsoft.com/office/drawing/2014/main" id="{600F356F-7F35-4D5A-9A3D-51EA3EBBDB11}"/>
                </a:ext>
              </a:extLst>
            </p:cNvPr>
            <p:cNvSpPr/>
            <p:nvPr/>
          </p:nvSpPr>
          <p:spPr>
            <a:xfrm>
              <a:off x="6725089" y="3940380"/>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0" name="Geschweifte Klammer links 69">
              <a:extLst>
                <a:ext uri="{FF2B5EF4-FFF2-40B4-BE49-F238E27FC236}">
                  <a16:creationId xmlns:a16="http://schemas.microsoft.com/office/drawing/2014/main" id="{D559A2DE-58D6-4098-92B2-D60BD3042A2B}"/>
                </a:ext>
              </a:extLst>
            </p:cNvPr>
            <p:cNvSpPr/>
            <p:nvPr/>
          </p:nvSpPr>
          <p:spPr>
            <a:xfrm>
              <a:off x="6706406" y="5303048"/>
              <a:ext cx="374831" cy="1114128"/>
            </a:xfrm>
            <a:prstGeom prst="leftBrace">
              <a:avLst>
                <a:gd name="adj1" fmla="val 20531"/>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71" name="Textfeld 70">
            <a:extLst>
              <a:ext uri="{FF2B5EF4-FFF2-40B4-BE49-F238E27FC236}">
                <a16:creationId xmlns:a16="http://schemas.microsoft.com/office/drawing/2014/main" id="{00E1D997-46DD-4821-9814-447E76F7AEEB}"/>
              </a:ext>
            </a:extLst>
          </p:cNvPr>
          <p:cNvSpPr txBox="1"/>
          <p:nvPr/>
        </p:nvSpPr>
        <p:spPr>
          <a:xfrm>
            <a:off x="6936443" y="5359680"/>
            <a:ext cx="2892111" cy="568508"/>
          </a:xfrm>
          <a:prstGeom prst="rect">
            <a:avLst/>
          </a:prstGeom>
          <a:noFill/>
        </p:spPr>
        <p:txBody>
          <a:bodyPr wrap="square" lIns="0" tIns="0" rIns="0" bIns="0" rtlCol="0">
            <a:noAutofit/>
          </a:bodyPr>
          <a:lstStyle/>
          <a:p>
            <a:r>
              <a:rPr lang="en-US" sz="1600" dirty="0">
                <a:latin typeface="Suisse Int'l" panose="020B0504000000000000" pitchFamily="34" charset="77"/>
              </a:rPr>
              <a:t>- Any nonlinear system dynamics</a:t>
            </a:r>
          </a:p>
          <a:p>
            <a:r>
              <a:rPr lang="en-GB" sz="1600" b="0" i="0" dirty="0">
                <a:latin typeface="Suisse Int'l" panose="020B0504000000000000" pitchFamily="34" charset="77"/>
              </a:rPr>
              <a:t>- Machine learning </a:t>
            </a:r>
            <a:br>
              <a:rPr lang="en-GB" sz="1600" b="0" i="0" dirty="0">
                <a:latin typeface="Suisse Int'l" panose="020B0504000000000000" pitchFamily="34" charset="77"/>
              </a:rPr>
            </a:br>
            <a:r>
              <a:rPr lang="en-GB" sz="1600" b="0" i="0" dirty="0">
                <a:latin typeface="Suisse Int'l" panose="020B0504000000000000" pitchFamily="34" charset="77"/>
              </a:rPr>
              <a:t>   techniques</a:t>
            </a:r>
          </a:p>
          <a:p>
            <a:endParaRPr lang="en-GB" sz="1600" b="0" i="0" dirty="0">
              <a:latin typeface="Suisse Int'l" panose="020B0504000000000000" pitchFamily="34" charset="77"/>
            </a:endParaRPr>
          </a:p>
        </p:txBody>
      </p:sp>
    </p:spTree>
    <p:extLst>
      <p:ext uri="{BB962C8B-B14F-4D97-AF65-F5344CB8AC3E}">
        <p14:creationId xmlns:p14="http://schemas.microsoft.com/office/powerpoint/2010/main" val="4270212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6" name="Picture 35">
            <a:extLst>
              <a:ext uri="{FF2B5EF4-FFF2-40B4-BE49-F238E27FC236}">
                <a16:creationId xmlns:a16="http://schemas.microsoft.com/office/drawing/2014/main" id="{F84EF6BD-4438-4913-A3B0-BBE266255B6A}"/>
              </a:ext>
            </a:extLst>
          </p:cNvPr>
          <p:cNvPicPr>
            <a:picLocks noChangeAspect="1"/>
          </p:cNvPicPr>
          <p:nvPr/>
        </p:nvPicPr>
        <p:blipFill>
          <a:blip r:embed="rId2"/>
          <a:stretch>
            <a:fillRect/>
          </a:stretch>
        </p:blipFill>
        <p:spPr>
          <a:xfrm>
            <a:off x="1082211" y="1012228"/>
            <a:ext cx="7311162" cy="5035749"/>
          </a:xfrm>
          <a:prstGeom prst="rect">
            <a:avLst/>
          </a:prstGeom>
        </p:spPr>
      </p:pic>
    </p:spTree>
    <p:extLst>
      <p:ext uri="{BB962C8B-B14F-4D97-AF65-F5344CB8AC3E}">
        <p14:creationId xmlns:p14="http://schemas.microsoft.com/office/powerpoint/2010/main" val="954326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9" name="Picture 8"/>
          <p:cNvPicPr>
            <a:picLocks noChangeAspect="1"/>
          </p:cNvPicPr>
          <p:nvPr/>
        </p:nvPicPr>
        <p:blipFill>
          <a:blip r:embed="rId2"/>
          <a:stretch>
            <a:fillRect/>
          </a:stretch>
        </p:blipFill>
        <p:spPr>
          <a:xfrm>
            <a:off x="6159398" y="1525554"/>
            <a:ext cx="2681452" cy="3529911"/>
          </a:xfrm>
          <a:prstGeom prst="rect">
            <a:avLst/>
          </a:prstGeom>
        </p:spPr>
      </p:pic>
      <p:pic>
        <p:nvPicPr>
          <p:cNvPr id="10" name="Picture 2">
            <a:extLst>
              <a:ext uri="{FF2B5EF4-FFF2-40B4-BE49-F238E27FC236}">
                <a16:creationId xmlns:a16="http://schemas.microsoft.com/office/drawing/2014/main" id="{BDE18FC5-71AC-4DFE-8DF6-FDBBDFE8C8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4321" y="3290510"/>
            <a:ext cx="5095542" cy="2734128"/>
          </a:xfrm>
          <a:prstGeom prst="rect">
            <a:avLst/>
          </a:prstGeom>
        </p:spPr>
      </p:pic>
      <p:grpSp>
        <p:nvGrpSpPr>
          <p:cNvPr id="11" name="Group 10"/>
          <p:cNvGrpSpPr/>
          <p:nvPr/>
        </p:nvGrpSpPr>
        <p:grpSpPr>
          <a:xfrm>
            <a:off x="681106" y="1256371"/>
            <a:ext cx="4822769" cy="362857"/>
            <a:chOff x="4366951" y="3598780"/>
            <a:chExt cx="4822769" cy="362857"/>
          </a:xfrm>
        </p:grpSpPr>
        <p:sp>
          <p:nvSpPr>
            <p:cNvPr id="12" name="Down Arrow 11"/>
            <p:cNvSpPr/>
            <p:nvPr/>
          </p:nvSpPr>
          <p:spPr>
            <a:xfrm rot="16200000">
              <a:off x="4356132" y="3640023"/>
              <a:ext cx="254857" cy="233220"/>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TextBox 12"/>
            <p:cNvSpPr txBox="1"/>
            <p:nvPr/>
          </p:nvSpPr>
          <p:spPr>
            <a:xfrm>
              <a:off x="4702600" y="3598780"/>
              <a:ext cx="4487120" cy="362857"/>
            </a:xfrm>
            <a:prstGeom prst="rect">
              <a:avLst/>
            </a:prstGeom>
            <a:noFill/>
          </p:spPr>
          <p:txBody>
            <a:bodyPr wrap="square" lIns="0" tIns="0" rIns="0" bIns="0" rtlCol="0">
              <a:noAutofit/>
            </a:bodyPr>
            <a:lstStyle/>
            <a:p>
              <a:r>
                <a:rPr lang="en-GB" sz="2000" dirty="0"/>
                <a:t>No development time needed</a:t>
              </a:r>
            </a:p>
          </p:txBody>
        </p:sp>
      </p:grpSp>
      <p:grpSp>
        <p:nvGrpSpPr>
          <p:cNvPr id="14" name="Group 13"/>
          <p:cNvGrpSpPr/>
          <p:nvPr/>
        </p:nvGrpSpPr>
        <p:grpSpPr>
          <a:xfrm>
            <a:off x="681105" y="1880485"/>
            <a:ext cx="5478294" cy="362857"/>
            <a:chOff x="4366951" y="3598780"/>
            <a:chExt cx="4777049" cy="362857"/>
          </a:xfrm>
        </p:grpSpPr>
        <p:sp>
          <p:nvSpPr>
            <p:cNvPr id="15" name="Down Arrow 14"/>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6" name="TextBox 15"/>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Collection of over 350 state-of-the-art programs</a:t>
              </a:r>
              <a:endParaRPr lang="en-GB" sz="2000" dirty="0"/>
            </a:p>
          </p:txBody>
        </p:sp>
      </p:grpSp>
      <p:grpSp>
        <p:nvGrpSpPr>
          <p:cNvPr id="17" name="Group 16"/>
          <p:cNvGrpSpPr/>
          <p:nvPr/>
        </p:nvGrpSpPr>
        <p:grpSpPr>
          <a:xfrm>
            <a:off x="681104" y="2623435"/>
            <a:ext cx="5478294" cy="362857"/>
            <a:chOff x="4366951" y="3598780"/>
            <a:chExt cx="4777049" cy="362857"/>
          </a:xfrm>
        </p:grpSpPr>
        <p:sp>
          <p:nvSpPr>
            <p:cNvPr id="18" name="Down Arrow 17"/>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9" name="TextBox 18"/>
            <p:cNvSpPr txBox="1"/>
            <p:nvPr/>
          </p:nvSpPr>
          <p:spPr>
            <a:xfrm>
              <a:off x="4656880" y="3598780"/>
              <a:ext cx="4487120" cy="362857"/>
            </a:xfrm>
            <a:prstGeom prst="rect">
              <a:avLst/>
            </a:prstGeom>
            <a:noFill/>
          </p:spPr>
          <p:txBody>
            <a:bodyPr wrap="square" lIns="0" tIns="0" rIns="0" bIns="0" rtlCol="0">
              <a:noAutofit/>
            </a:bodyPr>
            <a:lstStyle/>
            <a:p>
              <a:r>
                <a:rPr lang="en-GB" sz="2000" dirty="0" smtClean="0"/>
                <a:t>Used at more than 80 organization worldwide</a:t>
              </a:r>
              <a:endParaRPr lang="en-GB" sz="2000" dirty="0"/>
            </a:p>
          </p:txBody>
        </p:sp>
      </p:grpSp>
    </p:spTree>
    <p:extLst>
      <p:ext uri="{BB962C8B-B14F-4D97-AF65-F5344CB8AC3E}">
        <p14:creationId xmlns:p14="http://schemas.microsoft.com/office/powerpoint/2010/main" val="2734948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D6096E-B422-4A7C-A86B-590D49FB2AD6}" type="datetime5">
              <a:rPr lang="en-US" smtClean="0"/>
              <a:t>26-Feb-18</a:t>
            </a:fld>
            <a:endParaRPr lang="en-GB" dirty="0"/>
          </a:p>
        </p:txBody>
      </p:sp>
      <p:sp>
        <p:nvSpPr>
          <p:cNvPr id="5" name="Slide Number Placeholder 4"/>
          <p:cNvSpPr>
            <a:spLocks noGrp="1"/>
          </p:cNvSpPr>
          <p:nvPr>
            <p:ph type="sldNum" sz="quarter" idx="12"/>
          </p:nvPr>
        </p:nvSpPr>
        <p:spPr/>
        <p:txBody>
          <a:bodyPr/>
          <a:lstStyle/>
          <a:p>
            <a:fld id="{011C9D03-AE4A-2848-9956-B167AE17B095}" type="slidenum">
              <a:rPr lang="en-GB" smtClean="0"/>
              <a:pPr/>
              <a:t>13</a:t>
            </a:fld>
            <a:endParaRPr lang="en-GB" dirty="0"/>
          </a:p>
        </p:txBody>
      </p:sp>
      <p:sp>
        <p:nvSpPr>
          <p:cNvPr id="6" name="Text Placeholder 5"/>
          <p:cNvSpPr>
            <a:spLocks noGrp="1"/>
          </p:cNvSpPr>
          <p:nvPr>
            <p:ph type="body" idx="14"/>
          </p:nvPr>
        </p:nvSpPr>
        <p:spPr/>
        <p:txBody>
          <a:bodyPr/>
          <a:lstStyle/>
          <a:p>
            <a:endParaRPr lang="en-GB"/>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11"/>
          <a:stretch/>
        </p:blipFill>
        <p:spPr>
          <a:xfrm>
            <a:off x="345423" y="1234286"/>
            <a:ext cx="3858458" cy="310276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r="415"/>
          <a:stretch/>
        </p:blipFill>
        <p:spPr>
          <a:xfrm>
            <a:off x="4870161" y="1234286"/>
            <a:ext cx="3941886" cy="3102764"/>
          </a:xfrm>
          <a:prstGeom prst="rect">
            <a:avLst/>
          </a:prstGeom>
        </p:spPr>
      </p:pic>
      <p:sp>
        <p:nvSpPr>
          <p:cNvPr id="7" name="Title 1">
            <a:extLst>
              <a:ext uri="{FF2B5EF4-FFF2-40B4-BE49-F238E27FC236}">
                <a16:creationId xmlns:a16="http://schemas.microsoft.com/office/drawing/2014/main" id="{3BA4487B-3BC8-4FDF-BBCA-50F1E57E392D}"/>
              </a:ext>
            </a:extLst>
          </p:cNvPr>
          <p:cNvSpPr>
            <a:spLocks noGrp="1"/>
          </p:cNvSpPr>
          <p:nvPr>
            <p:ph type="title"/>
          </p:nvPr>
        </p:nvSpPr>
        <p:spPr>
          <a:xfrm>
            <a:off x="504000" y="392724"/>
            <a:ext cx="6523643" cy="472431"/>
          </a:xfrm>
        </p:spPr>
        <p:txBody>
          <a:bodyPr anchor="b"/>
          <a:lstStyle/>
          <a:p>
            <a:r>
              <a:rPr lang="en-GB" dirty="0"/>
              <a:t>Tools – SIDPAC software</a:t>
            </a:r>
          </a:p>
        </p:txBody>
      </p:sp>
      <p:sp>
        <p:nvSpPr>
          <p:cNvPr id="3" name="Arc 2"/>
          <p:cNvSpPr/>
          <p:nvPr/>
        </p:nvSpPr>
        <p:spPr>
          <a:xfrm>
            <a:off x="817581" y="3298937"/>
            <a:ext cx="1979407" cy="2076226"/>
          </a:xfrm>
          <a:prstGeom prst="arc">
            <a:avLst>
              <a:gd name="adj1" fmla="val 5403677"/>
              <a:gd name="adj2" fmla="val 10727024"/>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e 8"/>
          <p:cNvSpPr/>
          <p:nvPr/>
        </p:nvSpPr>
        <p:spPr>
          <a:xfrm>
            <a:off x="1876618"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2167516" y="4809388"/>
                <a:ext cx="2002403" cy="1170564"/>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Measured inputs:</a:t>
                </a:r>
              </a:p>
              <a:p>
                <a:pPr algn="l">
                  <a:lnSpc>
                    <a:spcPct val="150000"/>
                  </a:lnSpc>
                </a:pPr>
                <a:r>
                  <a:rPr lang="es-ES" b="0"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𝑥</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𝑦</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𝑧</m:t>
                        </m:r>
                      </m:sub>
                    </m:sSub>
                  </m:oMath>
                </a14:m>
                <a:r>
                  <a:rPr lang="es-ES" b="0" i="0" dirty="0" smtClean="0">
                    <a:latin typeface="Suisse Int'l" panose="020B0504000000000000" pitchFamily="34" charset="77"/>
                  </a:rPr>
                  <a:t/>
                </a:r>
                <a:br>
                  <a:rPr lang="es-ES" b="0" i="0" dirty="0" smtClean="0">
                    <a:latin typeface="Suisse Int'l" panose="020B0504000000000000" pitchFamily="34" charset="77"/>
                  </a:rPr>
                </a:br>
                <a:r>
                  <a:rPr lang="es-ES" b="0" i="0" dirty="0" smtClean="0">
                    <a:latin typeface="Suisse Int'l" panose="020B0504000000000000" pitchFamily="34" charset="77"/>
                  </a:rPr>
                  <a:t>-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 </m:t>
                    </m:r>
                    <m:r>
                      <a:rPr lang="es-ES" b="0" i="1" smtClean="0">
                        <a:latin typeface="Cambria Math" panose="02040503050406030204" pitchFamily="18" charset="0"/>
                      </a:rPr>
                      <m:t>𝑞</m:t>
                    </m:r>
                    <m:r>
                      <a:rPr lang="es-ES" b="0" i="1" smtClean="0">
                        <a:latin typeface="Cambria Math" panose="02040503050406030204" pitchFamily="18" charset="0"/>
                      </a:rPr>
                      <m:t>, </m:t>
                    </m:r>
                    <m:r>
                      <a:rPr lang="es-ES" b="0" i="1" smtClean="0">
                        <a:latin typeface="Cambria Math" panose="02040503050406030204" pitchFamily="18" charset="0"/>
                      </a:rPr>
                      <m:t>𝑟</m:t>
                    </m:r>
                  </m:oMath>
                </a14:m>
                <a:endParaRPr lang="en-GB" b="0" i="0" dirty="0" smtClean="0">
                  <a:latin typeface="Suisse Int'l" panose="020B0504000000000000"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67516" y="4809388"/>
                <a:ext cx="2002403" cy="1170564"/>
              </a:xfrm>
              <a:prstGeom prst="rect">
                <a:avLst/>
              </a:prstGeom>
              <a:blipFill>
                <a:blip r:embed="rId4"/>
                <a:stretch>
                  <a:fillRect l="-7317" t="-6771" b="-4167"/>
                </a:stretch>
              </a:blipFill>
            </p:spPr>
            <p:txBody>
              <a:bodyPr/>
              <a:lstStyle/>
              <a:p>
                <a:r>
                  <a:rPr lang="en-GB">
                    <a:noFill/>
                  </a:rPr>
                  <a:t> </a:t>
                </a:r>
              </a:p>
            </p:txBody>
          </p:sp>
        </mc:Fallback>
      </mc:AlternateContent>
      <p:sp>
        <p:nvSpPr>
          <p:cNvPr id="11" name="Arc 10"/>
          <p:cNvSpPr/>
          <p:nvPr/>
        </p:nvSpPr>
        <p:spPr>
          <a:xfrm>
            <a:off x="4596416" y="3679967"/>
            <a:ext cx="1979406" cy="1695196"/>
          </a:xfrm>
          <a:prstGeom prst="arc">
            <a:avLst>
              <a:gd name="adj1" fmla="val 5403677"/>
              <a:gd name="adj2" fmla="val 13151171"/>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a:off x="5611402" y="4706181"/>
            <a:ext cx="176911" cy="1376978"/>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5902299" y="4809388"/>
                <a:ext cx="2745829" cy="1512580"/>
              </a:xfrm>
              <a:prstGeom prst="rect">
                <a:avLst/>
              </a:prstGeom>
              <a:noFill/>
            </p:spPr>
            <p:txBody>
              <a:bodyPr wrap="square" lIns="0" tIns="0" rIns="0" bIns="0" rtlCol="0">
                <a:noAutofit/>
              </a:bodyPr>
              <a:lstStyle/>
              <a:p>
                <a:pPr algn="l"/>
                <a:r>
                  <a:rPr lang="en-GB" b="0" i="0" dirty="0" smtClean="0">
                    <a:latin typeface="Suisse Int'l" panose="020B0504000000000000" pitchFamily="34" charset="77"/>
                  </a:rPr>
                  <a:t>Outputs to be validated</a:t>
                </a:r>
                <a:br>
                  <a:rPr lang="en-GB" b="0" i="0" dirty="0" smtClean="0">
                    <a:latin typeface="Suisse Int'l" panose="020B0504000000000000" pitchFamily="34" charset="77"/>
                  </a:rPr>
                </a:br>
                <a:r>
                  <a:rPr lang="en-GB" b="0" i="0" dirty="0" smtClean="0">
                    <a:latin typeface="Suisse Int'l" panose="020B0504000000000000" pitchFamily="34" charset="77"/>
                  </a:rPr>
                  <a:t>against </a:t>
                </a:r>
                <a:r>
                  <a:rPr lang="en-GB" b="0" i="0" u="sng" dirty="0" smtClean="0">
                    <a:latin typeface="Suisse Int'l" panose="020B0504000000000000" pitchFamily="34" charset="77"/>
                  </a:rPr>
                  <a:t>real</a:t>
                </a:r>
                <a:r>
                  <a:rPr lang="en-GB" b="0" i="0" dirty="0" smtClean="0">
                    <a:latin typeface="Suisse Int'l" panose="020B0504000000000000" pitchFamily="34" charset="77"/>
                  </a:rPr>
                  <a:t> flight test data:</a:t>
                </a:r>
              </a:p>
              <a:p>
                <a:pPr algn="l"/>
                <a:endParaRPr lang="en-GB" b="0" i="0" dirty="0" smtClean="0">
                  <a:latin typeface="Suisse Int'l" panose="020B0504000000000000" pitchFamily="34" charset="77"/>
                </a:endParaRPr>
              </a:p>
              <a:p>
                <a:pPr algn="l">
                  <a:lnSpc>
                    <a:spcPct val="150000"/>
                  </a:lnSpc>
                </a:pPr>
                <a:r>
                  <a:rPr lang="es-ES" b="0" dirty="0" smtClean="0"/>
                  <a:t>- </a:t>
                </a:r>
                <a14:m>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 </m:t>
                    </m:r>
                    <m:r>
                      <a:rPr lang="es-ES" b="0" i="1" smtClean="0">
                        <a:latin typeface="Cambria Math" panose="02040503050406030204" pitchFamily="18" charset="0"/>
                      </a:rPr>
                      <m:t>𝛼</m:t>
                    </m:r>
                    <m:r>
                      <a:rPr lang="es-ES" b="0" i="1" smtClean="0">
                        <a:latin typeface="Cambria Math" panose="02040503050406030204" pitchFamily="18" charset="0"/>
                      </a:rPr>
                      <m:t>, </m:t>
                    </m:r>
                    <m:r>
                      <a:rPr lang="es-ES" b="0" i="1" smtClean="0">
                        <a:latin typeface="Cambria Math" panose="02040503050406030204" pitchFamily="18" charset="0"/>
                      </a:rPr>
                      <m:t>𝜃</m:t>
                    </m:r>
                  </m:oMath>
                </a14:m>
                <a:endParaRPr lang="en-GB" b="0" i="0" dirty="0" smtClean="0">
                  <a:latin typeface="Suisse Int'l" panose="020B0504000000000000" pitchFamily="34" charset="7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902299" y="4809388"/>
                <a:ext cx="2745829" cy="1512580"/>
              </a:xfrm>
              <a:prstGeom prst="rect">
                <a:avLst/>
              </a:prstGeom>
              <a:blipFill>
                <a:blip r:embed="rId5"/>
                <a:stretch>
                  <a:fillRect l="-5100" t="-5242" r="-5100"/>
                </a:stretch>
              </a:blipFill>
            </p:spPr>
            <p:txBody>
              <a:bodyPr/>
              <a:lstStyle/>
              <a:p>
                <a:r>
                  <a:rPr lang="en-GB">
                    <a:noFill/>
                  </a:rPr>
                  <a:t> </a:t>
                </a:r>
              </a:p>
            </p:txBody>
          </p:sp>
        </mc:Fallback>
      </mc:AlternateContent>
    </p:spTree>
    <p:extLst>
      <p:ext uri="{BB962C8B-B14F-4D97-AF65-F5344CB8AC3E}">
        <p14:creationId xmlns:p14="http://schemas.microsoft.com/office/powerpoint/2010/main" val="3083251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What would I need?</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t="11488" r="15656"/>
          <a:stretch/>
        </p:blipFill>
        <p:spPr>
          <a:xfrm>
            <a:off x="3115239" y="1756415"/>
            <a:ext cx="3201767" cy="1889988"/>
          </a:xfrm>
          <a:prstGeom prst="rect">
            <a:avLst/>
          </a:prstGeom>
        </p:spPr>
      </p:pic>
      <p:sp>
        <p:nvSpPr>
          <p:cNvPr id="8" name="TextBox 7"/>
          <p:cNvSpPr txBox="1"/>
          <p:nvPr/>
        </p:nvSpPr>
        <p:spPr>
          <a:xfrm>
            <a:off x="6837699" y="2542543"/>
            <a:ext cx="2058536" cy="546458"/>
          </a:xfrm>
          <a:prstGeom prst="rect">
            <a:avLst/>
          </a:prstGeom>
          <a:noFill/>
        </p:spPr>
        <p:txBody>
          <a:bodyPr wrap="square" lIns="0" tIns="0" rIns="0" bIns="0" rtlCol="0">
            <a:noAutofit/>
          </a:bodyPr>
          <a:lstStyle>
            <a:defPPr>
              <a:defRPr lang="en-US"/>
            </a:defPPr>
          </a:lstStyle>
          <a:p>
            <a:r>
              <a:rPr lang="en-GB" i="1" u="sng" dirty="0" smtClean="0"/>
              <a:t>We already have all this</a:t>
            </a:r>
            <a:endParaRPr lang="en-US" i="1" u="sng"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87" y="4354161"/>
            <a:ext cx="1655227" cy="1655227"/>
          </a:xfrm>
          <a:prstGeom prst="rect">
            <a:avLst/>
          </a:prstGeom>
        </p:spPr>
      </p:pic>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3320" b="89844" l="9961" r="91211">
                        <a14:foregroundMark x1="45703" y1="79688" x2="45703" y2="79688"/>
                        <a14:foregroundMark x1="55273" y1="52930" x2="55273" y2="52930"/>
                        <a14:foregroundMark x1="60938" y1="27539" x2="60938" y2="27539"/>
                        <a14:foregroundMark x1="45117" y1="22070" x2="45117" y2="22070"/>
                        <a14:foregroundMark x1="58203" y1="7617" x2="58203" y2="7617"/>
                        <a14:foregroundMark x1="57422" y1="6445" x2="57422" y2="6445"/>
                        <a14:foregroundMark x1="61914" y1="24414" x2="61914" y2="24414"/>
                        <a14:foregroundMark x1="63867" y1="19922" x2="63867" y2="19922"/>
                        <a14:backgroundMark x1="30078" y1="71484" x2="30078" y2="71484"/>
                        <a14:backgroundMark x1="33008" y1="72070" x2="33008" y2="72070"/>
                        <a14:backgroundMark x1="36914" y1="73242" x2="36914" y2="73242"/>
                        <a14:backgroundMark x1="39844" y1="73242" x2="39844" y2="73242"/>
                        <a14:backgroundMark x1="47266" y1="73438" x2="47266" y2="73438"/>
                        <a14:backgroundMark x1="51367" y1="73633" x2="51367" y2="73633"/>
                        <a14:backgroundMark x1="55469" y1="73242" x2="55469" y2="73242"/>
                        <a14:backgroundMark x1="59961" y1="73047" x2="59961" y2="73047"/>
                        <a14:backgroundMark x1="78125" y1="54492" x2="78125" y2="54492"/>
                        <a14:backgroundMark x1="74219" y1="50586" x2="74219" y2="50586"/>
                        <a14:backgroundMark x1="60938" y1="20703" x2="60938" y2="20703"/>
                        <a14:backgroundMark x1="50977" y1="30469" x2="50977" y2="30469"/>
                        <a14:backgroundMark x1="57422" y1="24414" x2="57422" y2="24414"/>
                        <a14:backgroundMark x1="53906" y1="27734" x2="53906" y2="27734"/>
                        <a14:backgroundMark x1="55469" y1="34375" x2="55469" y2="34375"/>
                        <a14:backgroundMark x1="49219" y1="24805" x2="49219" y2="24805"/>
                        <a14:backgroundMark x1="58398" y1="16211" x2="58398" y2="16211"/>
                        <a14:backgroundMark x1="53320" y1="21289" x2="53320" y2="21289"/>
                        <a14:backgroundMark x1="43945" y1="17773" x2="43945" y2="17773"/>
                        <a14:backgroundMark x1="40820" y1="22070" x2="40430" y2="22070"/>
                        <a14:backgroundMark x1="38672" y1="27734" x2="38672" y2="27734"/>
                        <a14:backgroundMark x1="36719" y1="33398" x2="36719" y2="33398"/>
                        <a14:backgroundMark x1="40430" y1="33398" x2="40430" y2="33398"/>
                        <a14:backgroundMark x1="46094" y1="28711" x2="46094" y2="28711"/>
                        <a14:backgroundMark x1="41992" y1="32617" x2="41992" y2="32617"/>
                        <a14:backgroundMark x1="46094" y1="75391" x2="46094" y2="75391"/>
                        <a14:backgroundMark x1="76367" y1="67773" x2="76367" y2="67773"/>
                        <a14:backgroundMark x1="82031" y1="62695" x2="82031" y2="62695"/>
                        <a14:backgroundMark x1="87109" y1="57813" x2="87109" y2="57813"/>
                        <a14:backgroundMark x1="80273" y1="52539" x2="80273" y2="52539"/>
                        <a14:backgroundMark x1="76367" y1="49023" x2="76367" y2="49023"/>
                        <a14:backgroundMark x1="73438" y1="51953" x2="73438" y2="51953"/>
                        <a14:backgroundMark x1="61133" y1="21289" x2="61133" y2="21289"/>
                      </a14:backgroundRemoval>
                    </a14:imgEffect>
                  </a14:imgLayer>
                </a14:imgProps>
              </a:ext>
              <a:ext uri="{28A0092B-C50C-407E-A947-70E740481C1C}">
                <a14:useLocalDpi xmlns:a14="http://schemas.microsoft.com/office/drawing/2010/main" val="0"/>
              </a:ext>
            </a:extLst>
          </a:blip>
          <a:srcRect l="5711" t="-964" r="7777" b="9590"/>
          <a:stretch/>
        </p:blipFill>
        <p:spPr>
          <a:xfrm>
            <a:off x="5771242" y="4247175"/>
            <a:ext cx="1534109" cy="1620294"/>
          </a:xfrm>
          <a:prstGeom prst="rect">
            <a:avLst/>
          </a:prstGeom>
        </p:spPr>
      </p:pic>
      <p:sp>
        <p:nvSpPr>
          <p:cNvPr id="12" name="Down Arrow 11"/>
          <p:cNvSpPr/>
          <p:nvPr/>
        </p:nvSpPr>
        <p:spPr>
          <a:xfrm rot="16200000">
            <a:off x="693834" y="140191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980835" y="1339159"/>
            <a:ext cx="4487120" cy="306379"/>
          </a:xfrm>
          <a:prstGeom prst="rect">
            <a:avLst/>
          </a:prstGeom>
          <a:noFill/>
        </p:spPr>
        <p:txBody>
          <a:bodyPr wrap="square" lIns="0" tIns="0" rIns="0" bIns="0" rtlCol="0">
            <a:noAutofit/>
          </a:bodyPr>
          <a:lstStyle/>
          <a:p>
            <a:r>
              <a:rPr lang="en-US" dirty="0" smtClean="0"/>
              <a:t>Complete </a:t>
            </a:r>
            <a:r>
              <a:rPr lang="en-US" dirty="0"/>
              <a:t>instrumented </a:t>
            </a:r>
            <a:r>
              <a:rPr lang="en-US" dirty="0" smtClean="0"/>
              <a:t>helicopter</a:t>
            </a:r>
            <a:endParaRPr lang="es-ES" dirty="0"/>
          </a:p>
        </p:txBody>
      </p:sp>
      <p:sp>
        <p:nvSpPr>
          <p:cNvPr id="14" name="Down Arrow 13"/>
          <p:cNvSpPr/>
          <p:nvPr/>
        </p:nvSpPr>
        <p:spPr>
          <a:xfrm rot="16200000">
            <a:off x="693834" y="3954249"/>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980835" y="3891496"/>
            <a:ext cx="4487120" cy="306379"/>
          </a:xfrm>
          <a:prstGeom prst="rect">
            <a:avLst/>
          </a:prstGeom>
          <a:noFill/>
        </p:spPr>
        <p:txBody>
          <a:bodyPr wrap="square" lIns="0" tIns="0" rIns="0" bIns="0" rtlCol="0">
            <a:noAutofit/>
          </a:bodyPr>
          <a:lstStyle/>
          <a:p>
            <a:r>
              <a:rPr lang="en-US" dirty="0" smtClean="0"/>
              <a:t>A laptop</a:t>
            </a:r>
            <a:endParaRPr lang="es-ES" dirty="0"/>
          </a:p>
        </p:txBody>
      </p:sp>
      <p:sp>
        <p:nvSpPr>
          <p:cNvPr id="16" name="Down Arrow 15"/>
          <p:cNvSpPr/>
          <p:nvPr/>
        </p:nvSpPr>
        <p:spPr>
          <a:xfrm rot="16200000">
            <a:off x="5019092" y="3938372"/>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5306093" y="3875619"/>
            <a:ext cx="4487120" cy="306379"/>
          </a:xfrm>
          <a:prstGeom prst="rect">
            <a:avLst/>
          </a:prstGeom>
          <a:noFill/>
        </p:spPr>
        <p:txBody>
          <a:bodyPr wrap="square" lIns="0" tIns="0" rIns="0" bIns="0" rtlCol="0">
            <a:noAutofit/>
          </a:bodyPr>
          <a:lstStyle/>
          <a:p>
            <a:r>
              <a:rPr lang="en-US" dirty="0" smtClean="0"/>
              <a:t>Some coffee…</a:t>
            </a:r>
            <a:endParaRPr lang="es-ES" dirty="0"/>
          </a:p>
        </p:txBody>
      </p:sp>
      <p:sp>
        <p:nvSpPr>
          <p:cNvPr id="19" name="Geschweifte Klammer links/rechts 12">
            <a:extLst>
              <a:ext uri="{FF2B5EF4-FFF2-40B4-BE49-F238E27FC236}">
                <a16:creationId xmlns:a16="http://schemas.microsoft.com/office/drawing/2014/main" id="{61D1D89A-E03B-4ABB-A5C7-8560CDA77F88}"/>
              </a:ext>
            </a:extLst>
          </p:cNvPr>
          <p:cNvSpPr/>
          <p:nvPr/>
        </p:nvSpPr>
        <p:spPr>
          <a:xfrm>
            <a:off x="2655093" y="1756416"/>
            <a:ext cx="4095521" cy="1889988"/>
          </a:xfrm>
          <a:prstGeom prst="bracePair">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466950" y="2209311"/>
                <a:ext cx="2314349" cy="546458"/>
              </a:xfrm>
              <a:prstGeom prst="rect">
                <a:avLst/>
              </a:prstGeom>
              <a:noFill/>
            </p:spPr>
            <p:txBody>
              <a:bodyPr wrap="square" lIns="0" tIns="0" rIns="0" bIns="0" rtlCol="0">
                <a:noAutofit/>
              </a:bodyPr>
              <a:lstStyle>
                <a:defPPr>
                  <a:defRPr lang="en-US"/>
                </a:defPPr>
              </a:lstStyle>
              <a:p>
                <a:r>
                  <a:rPr lang="en-GB" dirty="0" smtClean="0"/>
                  <a:t>- IMUs</a:t>
                </a:r>
              </a:p>
              <a:p>
                <a:r>
                  <a:rPr lang="en-GB" dirty="0" smtClean="0"/>
                  <a:t>- MR/TR rpm</a:t>
                </a:r>
              </a:p>
              <a:p>
                <a:r>
                  <a:rPr lang="en-US" dirty="0" smtClean="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r>
                      <a:rPr lang="es-ES" b="0" i="1" smtClean="0">
                        <a:latin typeface="Cambria Math" panose="02040503050406030204" pitchFamily="18" charset="0"/>
                      </a:rPr>
                      <m:t>, </m:t>
                    </m:r>
                    <m:r>
                      <a:rPr lang="es-ES" b="0" i="1" smtClean="0">
                        <a:latin typeface="Cambria Math" panose="02040503050406030204" pitchFamily="18" charset="0"/>
                      </a:rPr>
                      <m:t>𝛿</m:t>
                    </m:r>
                    <m:r>
                      <a:rPr lang="es-ES" b="0" i="1" smtClean="0">
                        <a:latin typeface="Cambria Math" panose="02040503050406030204" pitchFamily="18" charset="0"/>
                      </a:rPr>
                      <m:t>𝑝𝑒𝑑</m:t>
                    </m:r>
                  </m:oMath>
                </a14:m>
                <a:endParaRPr lang="es-ES" b="0" dirty="0" smtClean="0"/>
              </a:p>
              <a:p>
                <a:r>
                  <a:rPr lang="en-US" dirty="0" smtClean="0"/>
                  <a:t>- …</a:t>
                </a:r>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66950" y="2209311"/>
                <a:ext cx="2314349" cy="546458"/>
              </a:xfrm>
              <a:prstGeom prst="rect">
                <a:avLst/>
              </a:prstGeom>
              <a:blipFill>
                <a:blip r:embed="rId6"/>
                <a:stretch>
                  <a:fillRect l="-6332" t="-14444" b="-131111"/>
                </a:stretch>
              </a:blipFill>
            </p:spPr>
            <p:txBody>
              <a:bodyPr/>
              <a:lstStyle/>
              <a:p>
                <a:r>
                  <a:rPr lang="en-GB">
                    <a:noFill/>
                  </a:rPr>
                  <a:t> </a:t>
                </a:r>
              </a:p>
            </p:txBody>
          </p:sp>
        </mc:Fallback>
      </mc:AlternateContent>
    </p:spTree>
    <p:extLst>
      <p:ext uri="{BB962C8B-B14F-4D97-AF65-F5344CB8AC3E}">
        <p14:creationId xmlns:p14="http://schemas.microsoft.com/office/powerpoint/2010/main" val="3427268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to introducing System ID into P3 test campaign? </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Geschweifte Klammer rechts 7">
            <a:extLst>
              <a:ext uri="{FF2B5EF4-FFF2-40B4-BE49-F238E27FC236}">
                <a16:creationId xmlns:a16="http://schemas.microsoft.com/office/drawing/2014/main" id="{13C80BAB-E70F-495F-B062-264F0FDA9E0E}"/>
              </a:ext>
            </a:extLst>
          </p:cNvPr>
          <p:cNvSpPr/>
          <p:nvPr/>
        </p:nvSpPr>
        <p:spPr>
          <a:xfrm>
            <a:off x="5290716" y="2113484"/>
            <a:ext cx="330200" cy="2597772"/>
          </a:xfrm>
          <a:prstGeom prst="rightBrace">
            <a:avLst>
              <a:gd name="adj1" fmla="val 34295"/>
              <a:gd name="adj2" fmla="val 50000"/>
            </a:avLst>
          </a:prstGeom>
          <a:ln w="25400">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feld 8">
            <a:extLst>
              <a:ext uri="{FF2B5EF4-FFF2-40B4-BE49-F238E27FC236}">
                <a16:creationId xmlns:a16="http://schemas.microsoft.com/office/drawing/2014/main" id="{DE37A8B9-72E7-4CD4-946B-AF7F0601C4C7}"/>
              </a:ext>
            </a:extLst>
          </p:cNvPr>
          <p:cNvSpPr txBox="1"/>
          <p:nvPr/>
        </p:nvSpPr>
        <p:spPr>
          <a:xfrm>
            <a:off x="5716741" y="3112802"/>
            <a:ext cx="866131" cy="954055"/>
          </a:xfrm>
          <a:prstGeom prst="rect">
            <a:avLst/>
          </a:prstGeom>
          <a:noFill/>
        </p:spPr>
        <p:txBody>
          <a:bodyPr wrap="none" lIns="0" tIns="0" rIns="0" bIns="0" rtlCol="0">
            <a:noAutofit/>
          </a:bodyPr>
          <a:lstStyle/>
          <a:p>
            <a:pPr algn="l"/>
            <a:r>
              <a:rPr lang="en-GB" sz="2000" b="0" i="0" dirty="0">
                <a:latin typeface="Suisse Int'l" panose="020B0504000000000000" pitchFamily="34" charset="77"/>
              </a:rPr>
              <a:t>We have to do it </a:t>
            </a:r>
            <a:r>
              <a:rPr lang="en-GB" sz="2000" b="0" i="0" u="sng" dirty="0">
                <a:latin typeface="Suisse Int'l" panose="020B0504000000000000" pitchFamily="34" charset="77"/>
              </a:rPr>
              <a:t>now</a:t>
            </a:r>
            <a:r>
              <a:rPr lang="en-GB" sz="2000" b="0" i="0" dirty="0">
                <a:latin typeface="Suisse Int'l" panose="020B0504000000000000" pitchFamily="34" charset="77"/>
              </a:rPr>
              <a:t>,</a:t>
            </a:r>
          </a:p>
          <a:p>
            <a:pPr algn="l"/>
            <a:r>
              <a:rPr lang="en-GB" sz="2000" dirty="0">
                <a:latin typeface="Suisse Int'l" panose="020B0504000000000000" pitchFamily="34" charset="77"/>
              </a:rPr>
              <a:t>we are ready </a:t>
            </a:r>
            <a:r>
              <a:rPr lang="en-GB" sz="2000" u="sng" dirty="0">
                <a:latin typeface="Suisse Int'l" panose="020B0504000000000000" pitchFamily="34" charset="77"/>
              </a:rPr>
              <a:t>now</a:t>
            </a:r>
            <a:endParaRPr lang="en-GB" sz="2000" b="0" i="0" u="sng" dirty="0">
              <a:latin typeface="Suisse Int'l" panose="020B0504000000000000" pitchFamily="34" charset="77"/>
            </a:endParaRPr>
          </a:p>
        </p:txBody>
      </p:sp>
      <p:sp>
        <p:nvSpPr>
          <p:cNvPr id="22" name="TextBox 21"/>
          <p:cNvSpPr txBox="1"/>
          <p:nvPr/>
        </p:nvSpPr>
        <p:spPr>
          <a:xfrm>
            <a:off x="470826" y="5064054"/>
            <a:ext cx="8169174" cy="1625878"/>
          </a:xfrm>
          <a:prstGeom prst="rect">
            <a:avLst/>
          </a:prstGeom>
          <a:noFill/>
        </p:spPr>
        <p:txBody>
          <a:bodyPr wrap="none" lIns="0" tIns="0" rIns="0" bIns="0" rtlCol="0">
            <a:noAutofit/>
          </a:bodyPr>
          <a:lstStyle/>
          <a:p>
            <a:r>
              <a:rPr lang="en-GB" sz="2200" i="1" dirty="0"/>
              <a:t>System</a:t>
            </a:r>
            <a:r>
              <a:rPr lang="en-US" sz="2200" i="1" dirty="0"/>
              <a:t> ID takes time and money – but not nearly as much as not doing it</a:t>
            </a:r>
            <a:br>
              <a:rPr lang="en-US" sz="2200" i="1" dirty="0"/>
            </a:br>
            <a:r>
              <a:rPr lang="en-US" i="1" dirty="0"/>
              <a:t>					       	</a:t>
            </a:r>
            <a:r>
              <a:rPr lang="en-US" i="1" dirty="0" smtClean="0"/>
              <a:t>	         </a:t>
            </a:r>
            <a:r>
              <a:rPr lang="en-US" sz="1400" dirty="0" smtClean="0"/>
              <a:t>Eugene </a:t>
            </a:r>
            <a:r>
              <a:rPr lang="en-US" sz="1400" dirty="0"/>
              <a:t>A. Morelli </a:t>
            </a:r>
            <a:r>
              <a:rPr lang="en-US" sz="1400" dirty="0" smtClean="0"/>
              <a:t/>
            </a:r>
            <a:br>
              <a:rPr lang="en-US" sz="1400" dirty="0" smtClean="0"/>
            </a:br>
            <a:r>
              <a:rPr lang="en-US" sz="1400" dirty="0"/>
              <a:t>				    </a:t>
            </a:r>
            <a:r>
              <a:rPr lang="en-US" sz="1400" dirty="0" smtClean="0"/>
              <a:t>	                NASA </a:t>
            </a:r>
            <a:r>
              <a:rPr lang="en-US" sz="1400" dirty="0"/>
              <a:t>Langley Research Center Hampton</a:t>
            </a:r>
            <a:endParaRPr lang="en-US" sz="1050" dirty="0"/>
          </a:p>
          <a:p>
            <a:pPr algn="l"/>
            <a:endParaRPr lang="en-GB" b="0" i="0" dirty="0" smtClean="0">
              <a:latin typeface="Suisse Int'l" panose="020B0504000000000000" pitchFamily="34" charset="77"/>
            </a:endParaRPr>
          </a:p>
        </p:txBody>
      </p:sp>
      <p:grpSp>
        <p:nvGrpSpPr>
          <p:cNvPr id="13" name="Group 12"/>
          <p:cNvGrpSpPr/>
          <p:nvPr/>
        </p:nvGrpSpPr>
        <p:grpSpPr>
          <a:xfrm>
            <a:off x="513666" y="2538249"/>
            <a:ext cx="4777050" cy="532347"/>
            <a:chOff x="-2609209" y="1063398"/>
            <a:chExt cx="8420308" cy="532347"/>
          </a:xfrm>
        </p:grpSpPr>
        <p:sp>
          <p:nvSpPr>
            <p:cNvPr id="14" name="Down Arrow 13"/>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2098161" y="1063398"/>
              <a:ext cx="7909260" cy="532347"/>
            </a:xfrm>
            <a:prstGeom prst="rect">
              <a:avLst/>
            </a:prstGeom>
            <a:noFill/>
          </p:spPr>
          <p:txBody>
            <a:bodyPr wrap="square" lIns="0" tIns="0" rIns="0" bIns="0" rtlCol="0">
              <a:noAutofit/>
            </a:bodyPr>
            <a:lstStyle/>
            <a:p>
              <a:r>
                <a:rPr lang="en-US" dirty="0" smtClean="0"/>
                <a:t>Assist P3 flight envelope expansion in Sicily, </a:t>
              </a:r>
              <a:br>
                <a:rPr lang="en-US" dirty="0" smtClean="0"/>
              </a:br>
              <a:r>
                <a:rPr lang="en-US" u="sng" dirty="0" smtClean="0"/>
                <a:t>necessary for TC</a:t>
              </a:r>
              <a:endParaRPr lang="en-US" u="sng" dirty="0"/>
            </a:p>
          </p:txBody>
        </p:sp>
      </p:grpSp>
      <p:grpSp>
        <p:nvGrpSpPr>
          <p:cNvPr id="16" name="Group 15"/>
          <p:cNvGrpSpPr/>
          <p:nvPr/>
        </p:nvGrpSpPr>
        <p:grpSpPr>
          <a:xfrm>
            <a:off x="513666" y="3795036"/>
            <a:ext cx="4749291" cy="576607"/>
            <a:chOff x="-2634608" y="1207533"/>
            <a:chExt cx="8371379" cy="576607"/>
          </a:xfrm>
        </p:grpSpPr>
        <p:sp>
          <p:nvSpPr>
            <p:cNvPr id="17" name="Down Arrow 16"/>
            <p:cNvSpPr/>
            <p:nvPr/>
          </p:nvSpPr>
          <p:spPr>
            <a:xfrm rot="16200000">
              <a:off x="-2582804" y="115572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2172489" y="1249316"/>
              <a:ext cx="7909260" cy="534824"/>
            </a:xfrm>
            <a:prstGeom prst="rect">
              <a:avLst/>
            </a:prstGeom>
            <a:noFill/>
          </p:spPr>
          <p:txBody>
            <a:bodyPr wrap="square" lIns="0" tIns="0" rIns="0" bIns="0" rtlCol="0">
              <a:noAutofit/>
            </a:bodyPr>
            <a:lstStyle/>
            <a:p>
              <a:r>
                <a:rPr lang="en-US" dirty="0"/>
                <a:t>Surely it will be need for PS4 and further </a:t>
              </a:r>
              <a:endParaRPr lang="en-US" dirty="0" smtClean="0"/>
            </a:p>
            <a:p>
              <a:r>
                <a:rPr lang="en-US" dirty="0" smtClean="0"/>
                <a:t>developments after </a:t>
              </a:r>
              <a:r>
                <a:rPr lang="en-US" dirty="0"/>
                <a:t>TC</a:t>
              </a:r>
            </a:p>
            <a:p>
              <a:endParaRPr lang="en-US" dirty="0"/>
            </a:p>
          </p:txBody>
        </p:sp>
      </p:grpSp>
      <p:grpSp>
        <p:nvGrpSpPr>
          <p:cNvPr id="19" name="Group 18"/>
          <p:cNvGrpSpPr/>
          <p:nvPr/>
        </p:nvGrpSpPr>
        <p:grpSpPr>
          <a:xfrm>
            <a:off x="513666" y="4433551"/>
            <a:ext cx="4763701" cy="362857"/>
            <a:chOff x="-2634608" y="1378856"/>
            <a:chExt cx="8396779" cy="362857"/>
          </a:xfrm>
        </p:grpSpPr>
        <p:sp>
          <p:nvSpPr>
            <p:cNvPr id="20" name="Down Arrow 19"/>
            <p:cNvSpPr/>
            <p:nvPr/>
          </p:nvSpPr>
          <p:spPr>
            <a:xfrm rot="16200000">
              <a:off x="-2582804" y="1353537"/>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47090" y="1378856"/>
              <a:ext cx="7909261" cy="362857"/>
            </a:xfrm>
            <a:prstGeom prst="rect">
              <a:avLst/>
            </a:prstGeom>
            <a:noFill/>
          </p:spPr>
          <p:txBody>
            <a:bodyPr wrap="square" lIns="0" tIns="0" rIns="0" bIns="0" rtlCol="0">
              <a:noAutofit/>
            </a:bodyPr>
            <a:lstStyle/>
            <a:p>
              <a:r>
                <a:rPr lang="en-US" u="sng" dirty="0" smtClean="0"/>
                <a:t>Cost effective</a:t>
              </a:r>
              <a:endParaRPr lang="en-US" dirty="0"/>
            </a:p>
          </p:txBody>
        </p:sp>
      </p:grpSp>
      <p:grpSp>
        <p:nvGrpSpPr>
          <p:cNvPr id="23" name="Group 22"/>
          <p:cNvGrpSpPr/>
          <p:nvPr/>
        </p:nvGrpSpPr>
        <p:grpSpPr>
          <a:xfrm>
            <a:off x="513666" y="3132505"/>
            <a:ext cx="4749292" cy="600622"/>
            <a:chOff x="-2609209" y="1033842"/>
            <a:chExt cx="8371380" cy="600622"/>
          </a:xfrm>
        </p:grpSpPr>
        <p:sp>
          <p:nvSpPr>
            <p:cNvPr id="24" name="Down Arrow 23"/>
            <p:cNvSpPr/>
            <p:nvPr/>
          </p:nvSpPr>
          <p:spPr>
            <a:xfrm rot="16200000">
              <a:off x="-2557405" y="1033560"/>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2147089" y="1033842"/>
              <a:ext cx="7909260" cy="600622"/>
            </a:xfrm>
            <a:prstGeom prst="rect">
              <a:avLst/>
            </a:prstGeom>
            <a:noFill/>
          </p:spPr>
          <p:txBody>
            <a:bodyPr wrap="square" lIns="0" tIns="0" rIns="0" bIns="0" rtlCol="0">
              <a:noAutofit/>
            </a:bodyPr>
            <a:lstStyle/>
            <a:p>
              <a:r>
                <a:rPr lang="en-US" dirty="0" smtClean="0"/>
                <a:t>Provide </a:t>
              </a:r>
              <a:r>
                <a:rPr lang="en-US" dirty="0"/>
                <a:t>a </a:t>
              </a:r>
              <a:r>
                <a:rPr lang="en-US" dirty="0" smtClean="0"/>
                <a:t>proper </a:t>
              </a:r>
              <a:r>
                <a:rPr lang="en-US" dirty="0"/>
                <a:t>dynamic model of the H/C </a:t>
              </a:r>
            </a:p>
            <a:p>
              <a:r>
                <a:rPr lang="en-US" dirty="0"/>
                <a:t>for the simulator </a:t>
              </a:r>
              <a:endParaRPr lang="es-ES" dirty="0"/>
            </a:p>
          </p:txBody>
        </p:sp>
      </p:grpSp>
      <p:grpSp>
        <p:nvGrpSpPr>
          <p:cNvPr id="3" name="Group 2"/>
          <p:cNvGrpSpPr/>
          <p:nvPr/>
        </p:nvGrpSpPr>
        <p:grpSpPr>
          <a:xfrm>
            <a:off x="529400" y="1205522"/>
            <a:ext cx="8240900" cy="613575"/>
            <a:chOff x="529400" y="1205522"/>
            <a:chExt cx="8240900" cy="613575"/>
          </a:xfrm>
        </p:grpSpPr>
        <p:sp>
          <p:nvSpPr>
            <p:cNvPr id="11" name="Down Arrow 10"/>
            <p:cNvSpPr/>
            <p:nvPr/>
          </p:nvSpPr>
          <p:spPr>
            <a:xfrm rot="16200000">
              <a:off x="495788" y="1418491"/>
              <a:ext cx="254857" cy="187633"/>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03596" y="1207380"/>
              <a:ext cx="3702517" cy="609859"/>
            </a:xfrm>
            <a:prstGeom prst="rect">
              <a:avLst/>
            </a:prstGeom>
            <a:noFill/>
          </p:spPr>
          <p:txBody>
            <a:bodyPr wrap="square" lIns="0" tIns="0" rIns="0" bIns="0" rtlCol="0">
              <a:noAutofit/>
            </a:bodyPr>
            <a:lstStyle>
              <a:defPPr>
                <a:defRPr lang="en-US"/>
              </a:defPPr>
            </a:lstStyle>
            <a:p>
              <a:r>
                <a:rPr lang="en-GB" dirty="0" smtClean="0"/>
                <a:t>Sooner or later, it would need to be implemented</a:t>
              </a:r>
              <a:endParaRPr lang="en-US" dirty="0"/>
            </a:p>
          </p:txBody>
        </p:sp>
        <p:sp>
          <p:nvSpPr>
            <p:cNvPr id="47" name="Down Arrow 46"/>
            <p:cNvSpPr/>
            <p:nvPr/>
          </p:nvSpPr>
          <p:spPr>
            <a:xfrm rot="16200000">
              <a:off x="4773911" y="894971"/>
              <a:ext cx="254855" cy="1234674"/>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5641455" y="1205522"/>
              <a:ext cx="3128845" cy="613575"/>
            </a:xfrm>
            <a:prstGeom prst="rect">
              <a:avLst/>
            </a:prstGeom>
            <a:noFill/>
          </p:spPr>
          <p:txBody>
            <a:bodyPr wrap="none" lIns="0" tIns="0" rIns="0" bIns="0" rtlCol="0">
              <a:noAutofit/>
            </a:bodyPr>
            <a:lstStyle/>
            <a:p>
              <a:r>
                <a:rPr lang="en-US" dirty="0"/>
                <a:t>Every</a:t>
              </a:r>
              <a:r>
                <a:rPr lang="es-ES" dirty="0"/>
                <a:t> </a:t>
              </a:r>
              <a:r>
                <a:rPr lang="en-US" dirty="0"/>
                <a:t>big helicopter manufacturer </a:t>
              </a:r>
              <a:r>
                <a:rPr lang="en-US" dirty="0" smtClean="0"/>
                <a:t/>
              </a:r>
              <a:br>
                <a:rPr lang="en-US" dirty="0" smtClean="0"/>
              </a:br>
              <a:r>
                <a:rPr lang="en-US" dirty="0" smtClean="0"/>
                <a:t>has a </a:t>
              </a:r>
              <a:r>
                <a:rPr lang="en-US" u="sng" dirty="0" smtClean="0"/>
                <a:t>dedicated SID department</a:t>
              </a:r>
              <a:endParaRPr lang="en-GB" b="0" i="0" u="sng" dirty="0" smtClean="0">
                <a:latin typeface="Suisse Int'l" panose="020B0504000000000000" pitchFamily="34" charset="77"/>
              </a:endParaRPr>
            </a:p>
          </p:txBody>
        </p:sp>
      </p:grpSp>
      <p:grpSp>
        <p:nvGrpSpPr>
          <p:cNvPr id="41" name="Group 40"/>
          <p:cNvGrpSpPr/>
          <p:nvPr/>
        </p:nvGrpSpPr>
        <p:grpSpPr>
          <a:xfrm>
            <a:off x="513380" y="2113484"/>
            <a:ext cx="4777050" cy="362857"/>
            <a:chOff x="-2609209" y="1063398"/>
            <a:chExt cx="8420308" cy="362857"/>
          </a:xfrm>
        </p:grpSpPr>
        <p:sp>
          <p:nvSpPr>
            <p:cNvPr id="42" name="Down Arrow 41"/>
            <p:cNvSpPr/>
            <p:nvPr/>
          </p:nvSpPr>
          <p:spPr>
            <a:xfrm rot="16200000">
              <a:off x="-2557405" y="1042019"/>
              <a:ext cx="254857" cy="358465"/>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p:cNvSpPr txBox="1"/>
            <p:nvPr/>
          </p:nvSpPr>
          <p:spPr>
            <a:xfrm>
              <a:off x="-2098161" y="1063398"/>
              <a:ext cx="7909260" cy="362857"/>
            </a:xfrm>
            <a:prstGeom prst="rect">
              <a:avLst/>
            </a:prstGeom>
            <a:noFill/>
          </p:spPr>
          <p:txBody>
            <a:bodyPr wrap="square" lIns="0" tIns="0" rIns="0" bIns="0" rtlCol="0">
              <a:noAutofit/>
            </a:bodyPr>
            <a:lstStyle/>
            <a:p>
              <a:r>
                <a:rPr lang="en-US" dirty="0" smtClean="0"/>
                <a:t>SID framework develop using P2 flight test data</a:t>
              </a:r>
              <a:endParaRPr lang="en-US" dirty="0"/>
            </a:p>
          </p:txBody>
        </p:sp>
      </p:grpSp>
    </p:spTree>
    <p:extLst>
      <p:ext uri="{BB962C8B-B14F-4D97-AF65-F5344CB8AC3E}">
        <p14:creationId xmlns:p14="http://schemas.microsoft.com/office/powerpoint/2010/main" val="2756699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Why I can be the one doing this?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21" name="Group 20"/>
          <p:cNvGrpSpPr/>
          <p:nvPr/>
        </p:nvGrpSpPr>
        <p:grpSpPr>
          <a:xfrm>
            <a:off x="676233" y="2725734"/>
            <a:ext cx="4777049" cy="362857"/>
            <a:chOff x="4366951" y="3203091"/>
            <a:chExt cx="4777049" cy="362857"/>
          </a:xfrm>
        </p:grpSpPr>
        <p:sp>
          <p:nvSpPr>
            <p:cNvPr id="8" name="Down Arrow 7"/>
            <p:cNvSpPr/>
            <p:nvPr/>
          </p:nvSpPr>
          <p:spPr>
            <a:xfrm rot="16200000">
              <a:off x="4341205" y="3259261"/>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9" name="TextBox 8"/>
            <p:cNvSpPr txBox="1"/>
            <p:nvPr/>
          </p:nvSpPr>
          <p:spPr>
            <a:xfrm>
              <a:off x="4656880" y="3203091"/>
              <a:ext cx="4487120" cy="362857"/>
            </a:xfrm>
            <a:prstGeom prst="rect">
              <a:avLst/>
            </a:prstGeom>
            <a:noFill/>
          </p:spPr>
          <p:txBody>
            <a:bodyPr wrap="square" lIns="0" tIns="0" rIns="0" bIns="0" rtlCol="0">
              <a:noAutofit/>
            </a:bodyPr>
            <a:lstStyle/>
            <a:p>
              <a:r>
                <a:rPr lang="en-GB" sz="2000" dirty="0"/>
                <a:t>I know what to do and how to do it</a:t>
              </a:r>
            </a:p>
          </p:txBody>
        </p:sp>
      </p:grpSp>
      <p:grpSp>
        <p:nvGrpSpPr>
          <p:cNvPr id="18" name="Group 17"/>
          <p:cNvGrpSpPr/>
          <p:nvPr/>
        </p:nvGrpSpPr>
        <p:grpSpPr>
          <a:xfrm>
            <a:off x="676233" y="3493551"/>
            <a:ext cx="4777049" cy="362857"/>
            <a:chOff x="4366951" y="3598780"/>
            <a:chExt cx="4777049" cy="362857"/>
          </a:xfrm>
        </p:grpSpPr>
        <p:sp>
          <p:nvSpPr>
            <p:cNvPr id="14" name="Down Arrow 13"/>
            <p:cNvSpPr/>
            <p:nvPr/>
          </p:nvSpPr>
          <p:spPr>
            <a:xfrm rot="16200000">
              <a:off x="4341205" y="36549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5" name="TextBox 14"/>
            <p:cNvSpPr txBox="1"/>
            <p:nvPr/>
          </p:nvSpPr>
          <p:spPr>
            <a:xfrm>
              <a:off x="4656880" y="3598780"/>
              <a:ext cx="4487120" cy="362857"/>
            </a:xfrm>
            <a:prstGeom prst="rect">
              <a:avLst/>
            </a:prstGeom>
            <a:noFill/>
          </p:spPr>
          <p:txBody>
            <a:bodyPr wrap="square" lIns="0" tIns="0" rIns="0" bIns="0" rtlCol="0">
              <a:noAutofit/>
            </a:bodyPr>
            <a:lstStyle/>
            <a:p>
              <a:r>
                <a:rPr lang="en-US" sz="2000" dirty="0" err="1"/>
                <a:t>Kopter</a:t>
              </a:r>
              <a:r>
                <a:rPr lang="en-US" sz="2000" dirty="0"/>
                <a:t> </a:t>
              </a:r>
              <a:r>
                <a:rPr lang="en-US" sz="2000" dirty="0" smtClean="0"/>
                <a:t>experience, within </a:t>
              </a:r>
              <a:r>
                <a:rPr lang="en-US" sz="2000" dirty="0" err="1" smtClean="0"/>
                <a:t>rotorheads</a:t>
              </a:r>
              <a:endParaRPr lang="en-US" sz="2000" dirty="0"/>
            </a:p>
          </p:txBody>
        </p:sp>
      </p:grpSp>
      <p:grpSp>
        <p:nvGrpSpPr>
          <p:cNvPr id="6" name="Group 5"/>
          <p:cNvGrpSpPr/>
          <p:nvPr/>
        </p:nvGrpSpPr>
        <p:grpSpPr>
          <a:xfrm>
            <a:off x="676233" y="4241912"/>
            <a:ext cx="4841280" cy="1686001"/>
            <a:chOff x="5716780" y="4423341"/>
            <a:chExt cx="4841280" cy="1686001"/>
          </a:xfrm>
        </p:grpSpPr>
        <p:sp>
          <p:nvSpPr>
            <p:cNvPr id="16" name="Down Arrow 15"/>
            <p:cNvSpPr/>
            <p:nvPr/>
          </p:nvSpPr>
          <p:spPr>
            <a:xfrm rot="16200000">
              <a:off x="5691034" y="4463650"/>
              <a:ext cx="254857" cy="203366"/>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7" name="TextBox 16"/>
            <p:cNvSpPr txBox="1"/>
            <p:nvPr/>
          </p:nvSpPr>
          <p:spPr>
            <a:xfrm>
              <a:off x="6070940" y="4423341"/>
              <a:ext cx="4487120" cy="1686001"/>
            </a:xfrm>
            <a:prstGeom prst="rect">
              <a:avLst/>
            </a:prstGeom>
            <a:noFill/>
          </p:spPr>
          <p:txBody>
            <a:bodyPr wrap="square" lIns="0" tIns="0" rIns="0" bIns="0" rtlCol="0">
              <a:noAutofit/>
            </a:bodyPr>
            <a:lstStyle/>
            <a:p>
              <a:r>
                <a:rPr lang="en-US" sz="2000" dirty="0"/>
                <a:t>Data analysis experience</a:t>
              </a:r>
            </a:p>
            <a:p>
              <a:pPr marL="285750" indent="-285750">
                <a:buFont typeface="Arial" panose="020B0604020202020204" pitchFamily="34" charset="0"/>
                <a:buChar char="•"/>
              </a:pPr>
              <a:r>
                <a:rPr lang="en-US" sz="2000" dirty="0" smtClean="0"/>
                <a:t>Python </a:t>
              </a:r>
              <a:endParaRPr lang="en-US" sz="2000" dirty="0"/>
            </a:p>
            <a:p>
              <a:pPr marL="285750" indent="-285750">
                <a:buFont typeface="Arial" panose="020B0604020202020204" pitchFamily="34" charset="0"/>
                <a:buChar char="•"/>
              </a:pPr>
              <a:r>
                <a:rPr lang="en-US" sz="2000" dirty="0" err="1"/>
                <a:t>Matlab</a:t>
              </a:r>
              <a:endParaRPr lang="en-US" sz="2000" dirty="0"/>
            </a:p>
            <a:p>
              <a:pPr marL="285750" indent="-285750">
                <a:buFont typeface="Arial" panose="020B0604020202020204" pitchFamily="34" charset="0"/>
                <a:buChar char="•"/>
              </a:pPr>
              <a:r>
                <a:rPr lang="en-US" sz="2000" dirty="0"/>
                <a:t>Data analysis and machine learning techniques</a:t>
              </a:r>
            </a:p>
            <a:p>
              <a:pPr marL="285750" indent="-285750">
                <a:buFont typeface="Arial" panose="020B0604020202020204" pitchFamily="34" charset="0"/>
                <a:buChar char="•"/>
              </a:pPr>
              <a:r>
                <a:rPr lang="en-US" sz="2000" dirty="0"/>
                <a:t>…</a:t>
              </a:r>
            </a:p>
          </p:txBody>
        </p:sp>
      </p:grpSp>
      <p:grpSp>
        <p:nvGrpSpPr>
          <p:cNvPr id="25" name="Group 24"/>
          <p:cNvGrpSpPr/>
          <p:nvPr/>
        </p:nvGrpSpPr>
        <p:grpSpPr>
          <a:xfrm>
            <a:off x="2600806" y="1373766"/>
            <a:ext cx="3803744" cy="838200"/>
            <a:chOff x="-3943350" y="-2171700"/>
            <a:chExt cx="2457450" cy="838200"/>
          </a:xfrm>
        </p:grpSpPr>
        <p:sp>
          <p:nvSpPr>
            <p:cNvPr id="23" name="Arc 22"/>
            <p:cNvSpPr/>
            <p:nvPr/>
          </p:nvSpPr>
          <p:spPr>
            <a:xfrm>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p:cNvSpPr/>
            <p:nvPr/>
          </p:nvSpPr>
          <p:spPr>
            <a:xfrm rot="10800000">
              <a:off x="-3943350" y="-2171700"/>
              <a:ext cx="2457450" cy="838200"/>
            </a:xfrm>
            <a:prstGeom prst="arc">
              <a:avLst>
                <a:gd name="adj1" fmla="val 11075655"/>
                <a:gd name="adj2" fmla="val 21169168"/>
              </a:avLst>
            </a:prstGeom>
            <a:ln w="31750">
              <a:solidFill>
                <a:schemeClr val="accent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6" name="TextBox 25"/>
          <p:cNvSpPr txBox="1"/>
          <p:nvPr/>
        </p:nvSpPr>
        <p:spPr>
          <a:xfrm>
            <a:off x="1686406" y="1658975"/>
            <a:ext cx="91440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Young</a:t>
            </a:r>
          </a:p>
        </p:txBody>
      </p:sp>
      <p:sp>
        <p:nvSpPr>
          <p:cNvPr id="27" name="TextBox 26"/>
          <p:cNvSpPr txBox="1"/>
          <p:nvPr/>
        </p:nvSpPr>
        <p:spPr>
          <a:xfrm>
            <a:off x="6404550" y="1583316"/>
            <a:ext cx="1695450" cy="419100"/>
          </a:xfrm>
          <a:prstGeom prst="rect">
            <a:avLst/>
          </a:prstGeom>
          <a:noFill/>
        </p:spPr>
        <p:txBody>
          <a:bodyPr wrap="square" lIns="0" tIns="0" rIns="0" bIns="0" rtlCol="0">
            <a:noAutofit/>
          </a:bodyPr>
          <a:lstStyle/>
          <a:p>
            <a:pPr algn="l"/>
            <a:r>
              <a:rPr lang="en-GB" sz="2400" b="0" i="1" u="sng" dirty="0" smtClean="0">
                <a:latin typeface="Suisse Int'l" panose="020B0504000000000000" pitchFamily="34" charset="77"/>
              </a:rPr>
              <a:t>Passionate</a:t>
            </a:r>
          </a:p>
        </p:txBody>
      </p:sp>
      <p:pic>
        <p:nvPicPr>
          <p:cNvPr id="29" name="Picture 28"/>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758" b="97461" l="9961" r="89844">
                        <a14:backgroundMark x1="20508" y1="64844" x2="20508" y2="64844"/>
                        <a14:backgroundMark x1="17773" y1="64453" x2="17773" y2="64453"/>
                        <a14:backgroundMark x1="16211" y1="53125" x2="16211" y2="53125"/>
                        <a14:backgroundMark x1="82227" y1="57617" x2="82227" y2="57617"/>
                        <a14:backgroundMark x1="78906" y1="58203" x2="78906" y2="58203"/>
                        <a14:backgroundMark x1="75977" y1="63672" x2="75977" y2="63672"/>
                        <a14:backgroundMark x1="27539" y1="84961" x2="27539" y2="84961"/>
                        <a14:backgroundMark x1="49219" y1="75977" x2="49219" y2="75977"/>
                        <a14:backgroundMark x1="44922" y1="75977" x2="44922" y2="75977"/>
                        <a14:backgroundMark x1="41211" y1="75977" x2="41016" y2="75977"/>
                        <a14:backgroundMark x1="36523" y1="76563" x2="36523" y2="76563"/>
                        <a14:backgroundMark x1="52930" y1="76172" x2="52930" y2="76172"/>
                        <a14:backgroundMark x1="57031" y1="75977" x2="57031" y2="75977"/>
                        <a14:backgroundMark x1="60742" y1="76172" x2="60742" y2="76172"/>
                        <a14:backgroundMark x1="61719" y1="82813" x2="61719" y2="82813"/>
                        <a14:backgroundMark x1="57813" y1="83008" x2="57813" y2="83008"/>
                        <a14:backgroundMark x1="53906" y1="82813" x2="53906" y2="82813"/>
                        <a14:backgroundMark x1="50195" y1="83008" x2="50000" y2="83008"/>
                        <a14:backgroundMark x1="46094" y1="82813" x2="45703" y2="82813"/>
                        <a14:backgroundMark x1="42383" y1="83008" x2="42383" y2="83008"/>
                        <a14:backgroundMark x1="38086" y1="82813" x2="38086" y2="82813"/>
                        <a14:backgroundMark x1="58594" y1="90039" x2="58594" y2="90039"/>
                        <a14:backgroundMark x1="54492" y1="90039" x2="54492" y2="90039"/>
                        <a14:backgroundMark x1="50586" y1="89648" x2="50586" y2="89648"/>
                        <a14:backgroundMark x1="46680" y1="90039" x2="46680" y2="90039"/>
                        <a14:backgroundMark x1="42773" y1="90039" x2="42773" y2="90039"/>
                        <a14:backgroundMark x1="47461" y1="49414" x2="47461" y2="49414"/>
                        <a14:backgroundMark x1="52148" y1="49219" x2="52148" y2="49219"/>
                        <a14:backgroundMark x1="57227" y1="48438" x2="57227" y2="48438"/>
                        <a14:backgroundMark x1="63672" y1="42383" x2="63672" y2="42383"/>
                        <a14:backgroundMark x1="67188" y1="41992" x2="67188" y2="41992"/>
                        <a14:backgroundMark x1="73242" y1="39844" x2="73242" y2="39844"/>
                        <a14:backgroundMark x1="75977" y1="33398" x2="75977" y2="33398"/>
                        <a14:backgroundMark x1="74414" y1="30664" x2="74414" y2="30664"/>
                        <a14:backgroundMark x1="73633" y1="27930" x2="73633" y2="27930"/>
                        <a14:backgroundMark x1="72266" y1="25977" x2="72266" y2="25977"/>
                        <a14:backgroundMark x1="70117" y1="23242" x2="70117" y2="23242"/>
                        <a14:backgroundMark x1="66992" y1="22852" x2="66992" y2="22852"/>
                        <a14:backgroundMark x1="61328" y1="24414" x2="61328" y2="24414"/>
                        <a14:backgroundMark x1="67969" y1="33398" x2="67969" y2="33398"/>
                        <a14:backgroundMark x1="62695" y1="38867" x2="62695" y2="38867"/>
                        <a14:backgroundMark x1="64258" y1="36719" x2="64258" y2="36719"/>
                        <a14:backgroundMark x1="61133" y1="36719" x2="61133" y2="36719"/>
                        <a14:backgroundMark x1="58789" y1="34961" x2="58789" y2="34961"/>
                        <a14:backgroundMark x1="55078" y1="34961" x2="55078" y2="34961"/>
                        <a14:backgroundMark x1="50977" y1="35352" x2="50977" y2="35352"/>
                        <a14:backgroundMark x1="56445" y1="25781" x2="56445" y2="25781"/>
                        <a14:backgroundMark x1="53711" y1="24414" x2="53711" y2="24414"/>
                        <a14:backgroundMark x1="62695" y1="18945" x2="62695" y2="18945"/>
                        <a14:backgroundMark x1="60352" y1="18164" x2="60352" y2="18164"/>
                        <a14:backgroundMark x1="58398" y1="16016" x2="58398" y2="16016"/>
                        <a14:backgroundMark x1="54883" y1="15625" x2="54883" y2="15625"/>
                        <a14:backgroundMark x1="50781" y1="15625" x2="50781" y2="15625"/>
                        <a14:backgroundMark x1="47070" y1="19727" x2="47070" y2="19727"/>
                        <a14:backgroundMark x1="44336" y1="17969" x2="44336" y2="17969"/>
                        <a14:backgroundMark x1="41211" y1="17383" x2="41211" y2="17383"/>
                        <a14:backgroundMark x1="24023" y1="30273" x2="24023" y2="30273"/>
                        <a14:backgroundMark x1="44336" y1="49609" x2="44336" y2="49609"/>
                        <a14:backgroundMark x1="51172" y1="42383" x2="51172" y2="42383"/>
                        <a14:backgroundMark x1="48242" y1="42188" x2="48242" y2="42188"/>
                        <a14:backgroundMark x1="44141" y1="41602" x2="44141" y2="41602"/>
                        <a14:backgroundMark x1="40039" y1="42188" x2="40039" y2="42188"/>
                        <a14:backgroundMark x1="35938" y1="46289" x2="35938" y2="46289"/>
                        <a14:backgroundMark x1="48438" y1="33789" x2="48438" y2="33789"/>
                        <a14:backgroundMark x1="45117" y1="37109" x2="45117" y2="37109"/>
                        <a14:backgroundMark x1="46680" y1="31445" x2="46680" y2="31445"/>
                        <a14:backgroundMark x1="45703" y1="28516" x2="45703" y2="28516"/>
                        <a14:backgroundMark x1="42773" y1="27539" x2="42773" y2="27539"/>
                        <a14:backgroundMark x1="41016" y1="25195" x2="41016" y2="25195"/>
                        <a14:backgroundMark x1="40820" y1="38086" x2="40820" y2="38086"/>
                        <a14:backgroundMark x1="36523" y1="37109" x2="36523" y2="37109"/>
                        <a14:backgroundMark x1="34375" y1="36328" x2="34375" y2="36328"/>
                        <a14:backgroundMark x1="38867" y1="31641" x2="38867" y2="31641"/>
                        <a14:backgroundMark x1="36133" y1="30078" x2="36133" y2="30078"/>
                        <a14:backgroundMark x1="34180" y1="28320" x2="34180" y2="28320"/>
                        <a14:backgroundMark x1="31836" y1="26563" x2="31836" y2="26563"/>
                        <a14:backgroundMark x1="25781" y1="36914" x2="25781" y2="36914"/>
                        <a14:backgroundMark x1="24805" y1="33789" x2="24805" y2="33789"/>
                        <a14:backgroundMark x1="25000" y1="41211" x2="25000" y2="41211"/>
                        <a14:backgroundMark x1="25977" y1="44727" x2="25977" y2="44727"/>
                        <a14:backgroundMark x1="27148" y1="47070" x2="27148" y2="47070"/>
                        <a14:backgroundMark x1="28906" y1="48828" x2="28906" y2="48828"/>
                        <a14:backgroundMark x1="31641" y1="50586" x2="31641" y2="50586"/>
                        <a14:backgroundMark x1="34180" y1="52148" x2="34180" y2="52148"/>
                        <a14:backgroundMark x1="37305" y1="52539" x2="37305" y2="52539"/>
                      </a14:backgroundRemoval>
                    </a14:imgEffect>
                  </a14:imgLayer>
                </a14:imgProps>
              </a:ext>
              <a:ext uri="{28A0092B-C50C-407E-A947-70E740481C1C}">
                <a14:useLocalDpi xmlns:a14="http://schemas.microsoft.com/office/drawing/2010/main" val="0"/>
              </a:ext>
            </a:extLst>
          </a:blip>
          <a:srcRect l="17008" t="3069" r="16089" b="1"/>
          <a:stretch/>
        </p:blipFill>
        <p:spPr>
          <a:xfrm>
            <a:off x="5311310" y="2361181"/>
            <a:ext cx="753685" cy="1091962"/>
          </a:xfrm>
          <a:prstGeom prst="rect">
            <a:avLst/>
          </a:prstGeom>
        </p:spPr>
      </p:pic>
      <p:pic>
        <p:nvPicPr>
          <p:cNvPr id="30" name="Picture 29"/>
          <p:cNvPicPr>
            <a:picLocks noChangeAspect="1"/>
          </p:cNvPicPr>
          <p:nvPr/>
        </p:nvPicPr>
        <p:blipFill>
          <a:blip r:embed="rId4"/>
          <a:stretch>
            <a:fillRect/>
          </a:stretch>
        </p:blipFill>
        <p:spPr>
          <a:xfrm>
            <a:off x="5638800" y="4458882"/>
            <a:ext cx="2855736" cy="1711056"/>
          </a:xfrm>
          <a:prstGeom prst="rect">
            <a:avLst/>
          </a:prstGeom>
        </p:spPr>
      </p:pic>
      <p:pic>
        <p:nvPicPr>
          <p:cNvPr id="31" name="Picture 30"/>
          <p:cNvPicPr/>
          <p:nvPr/>
        </p:nvPicPr>
        <p:blipFill rotWithShape="1">
          <a:blip r:embed="rId5"/>
          <a:srcRect l="953" b="2192"/>
          <a:stretch/>
        </p:blipFill>
        <p:spPr bwMode="auto">
          <a:xfrm>
            <a:off x="6863118" y="3081724"/>
            <a:ext cx="1925320" cy="13021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6" cstate="hqprint">
            <a:extLst>
              <a:ext uri="{28A0092B-C50C-407E-A947-70E740481C1C}">
                <a14:useLocalDpi xmlns:a14="http://schemas.microsoft.com/office/drawing/2010/main" val="0"/>
              </a:ext>
            </a:extLst>
          </a:blip>
          <a:srcRect l="9691" r="7510"/>
          <a:stretch/>
        </p:blipFill>
        <p:spPr>
          <a:xfrm>
            <a:off x="5638800" y="2444220"/>
            <a:ext cx="1036320" cy="1251598"/>
          </a:xfrm>
          <a:prstGeom prst="rect">
            <a:avLst/>
          </a:prstGeom>
        </p:spPr>
      </p:pic>
    </p:spTree>
    <p:extLst>
      <p:ext uri="{BB962C8B-B14F-4D97-AF65-F5344CB8AC3E}">
        <p14:creationId xmlns:p14="http://schemas.microsoft.com/office/powerpoint/2010/main" val="913613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C6C086-8D85-4748-9B12-4BCCD984C8D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472327" y="2172609"/>
            <a:ext cx="7983345" cy="2352622"/>
          </a:xfrm>
        </p:spPr>
      </p:pic>
      <p:sp>
        <p:nvSpPr>
          <p:cNvPr id="5" name="Text Placeholder 4">
            <a:extLst>
              <a:ext uri="{FF2B5EF4-FFF2-40B4-BE49-F238E27FC236}">
                <a16:creationId xmlns:a16="http://schemas.microsoft.com/office/drawing/2014/main" id="{EC2DB906-A295-8144-AC58-AF9224836342}"/>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2" name="Slide Number Placeholder 1"/>
          <p:cNvSpPr>
            <a:spLocks noGrp="1"/>
          </p:cNvSpPr>
          <p:nvPr>
            <p:ph type="sldNum" sz="quarter" idx="12"/>
          </p:nvPr>
        </p:nvSpPr>
        <p:spPr/>
        <p:txBody>
          <a:bodyPr/>
          <a:lstStyle/>
          <a:p>
            <a:fld id="{011C9D03-AE4A-2848-9956-B167AE17B095}" type="slidenum">
              <a:rPr lang="en-GB" smtClean="0"/>
              <a:pPr/>
              <a:t>17</a:t>
            </a:fld>
            <a:endParaRPr lang="en-GB"/>
          </a:p>
        </p:txBody>
      </p:sp>
      <p:sp>
        <p:nvSpPr>
          <p:cNvPr id="3" name="Date Placeholder 2"/>
          <p:cNvSpPr>
            <a:spLocks noGrp="1"/>
          </p:cNvSpPr>
          <p:nvPr>
            <p:ph type="dt" sz="half" idx="10"/>
          </p:nvPr>
        </p:nvSpPr>
        <p:spPr/>
        <p:txBody>
          <a:bodyPr/>
          <a:lstStyle/>
          <a:p>
            <a:fld id="{0E34B015-648A-4AB4-817C-0E3FA170BB6F}" type="datetime5">
              <a:rPr lang="en-US" smtClean="0"/>
              <a:t>26-Feb-18</a:t>
            </a:fld>
            <a:endParaRPr lang="en-GB" dirty="0"/>
          </a:p>
        </p:txBody>
      </p:sp>
    </p:spTree>
    <p:extLst>
      <p:ext uri="{BB962C8B-B14F-4D97-AF65-F5344CB8AC3E}">
        <p14:creationId xmlns:p14="http://schemas.microsoft.com/office/powerpoint/2010/main" val="2430143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BAE-ADF9-314D-AAD8-F52439D1D199}"/>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689073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References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19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8" name="Picture 7"/>
          <p:cNvPicPr>
            <a:picLocks noChangeAspect="1"/>
          </p:cNvPicPr>
          <p:nvPr/>
        </p:nvPicPr>
        <p:blipFill>
          <a:blip r:embed="rId2"/>
          <a:stretch>
            <a:fillRect/>
          </a:stretch>
        </p:blipFill>
        <p:spPr>
          <a:xfrm>
            <a:off x="1030508" y="2121439"/>
            <a:ext cx="7069492" cy="2534720"/>
          </a:xfrm>
          <a:prstGeom prst="rect">
            <a:avLst/>
          </a:prstGeom>
        </p:spPr>
      </p:pic>
    </p:spTree>
    <p:extLst>
      <p:ext uri="{BB962C8B-B14F-4D97-AF65-F5344CB8AC3E}">
        <p14:creationId xmlns:p14="http://schemas.microsoft.com/office/powerpoint/2010/main" val="80653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System Identification</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2</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3" name="Grafik 2">
            <a:extLst>
              <a:ext uri="{FF2B5EF4-FFF2-40B4-BE49-F238E27FC236}">
                <a16:creationId xmlns:a16="http://schemas.microsoft.com/office/drawing/2014/main" id="{E5293BC4-5E13-49D0-B29B-CAB4F1C262B8}"/>
              </a:ext>
            </a:extLst>
          </p:cNvPr>
          <p:cNvPicPr>
            <a:picLocks noChangeAspect="1"/>
          </p:cNvPicPr>
          <p:nvPr/>
        </p:nvPicPr>
        <p:blipFill rotWithShape="1">
          <a:blip r:embed="rId3"/>
          <a:srcRect l="58393" t="56500" r="2589"/>
          <a:stretch/>
        </p:blipFill>
        <p:spPr>
          <a:xfrm>
            <a:off x="4552394" y="2647017"/>
            <a:ext cx="3418332" cy="2203700"/>
          </a:xfrm>
          <a:prstGeom prst="rect">
            <a:avLst/>
          </a:prstGeom>
          <a:ln w="28575">
            <a:solidFill>
              <a:schemeClr val="tx1"/>
            </a:solidFill>
          </a:ln>
        </p:spPr>
      </p:pic>
      <p:sp>
        <p:nvSpPr>
          <p:cNvPr id="6" name="Textfeld 5">
            <a:extLst>
              <a:ext uri="{FF2B5EF4-FFF2-40B4-BE49-F238E27FC236}">
                <a16:creationId xmlns:a16="http://schemas.microsoft.com/office/drawing/2014/main" id="{2612EFCF-8902-4378-A46C-8F04CCBAB0CC}"/>
              </a:ext>
            </a:extLst>
          </p:cNvPr>
          <p:cNvSpPr txBox="1"/>
          <p:nvPr/>
        </p:nvSpPr>
        <p:spPr>
          <a:xfrm>
            <a:off x="734787" y="1224643"/>
            <a:ext cx="7635214" cy="800100"/>
          </a:xfrm>
          <a:prstGeom prst="rect">
            <a:avLst/>
          </a:prstGeom>
          <a:noFill/>
        </p:spPr>
        <p:txBody>
          <a:bodyPr wrap="square" lIns="0" tIns="0" rIns="0" bIns="0" rtlCol="0">
            <a:noAutofit/>
          </a:bodyPr>
          <a:lstStyle/>
          <a:p>
            <a:pPr algn="l"/>
            <a:endParaRPr lang="en-GB" b="0" i="0" dirty="0">
              <a:latin typeface="Suisse Int'l" panose="020B0504000000000000" pitchFamily="34" charset="77"/>
            </a:endParaRPr>
          </a:p>
        </p:txBody>
      </p:sp>
      <p:sp>
        <p:nvSpPr>
          <p:cNvPr id="9" name="Textfeld 8">
            <a:extLst>
              <a:ext uri="{FF2B5EF4-FFF2-40B4-BE49-F238E27FC236}">
                <a16:creationId xmlns:a16="http://schemas.microsoft.com/office/drawing/2014/main" id="{E500B475-1BB1-4C43-BEDA-1EE79A11F0BE}"/>
              </a:ext>
            </a:extLst>
          </p:cNvPr>
          <p:cNvSpPr txBox="1"/>
          <p:nvPr/>
        </p:nvSpPr>
        <p:spPr>
          <a:xfrm>
            <a:off x="504000" y="1060285"/>
            <a:ext cx="7866001" cy="1293574"/>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i="1" dirty="0">
                <a:latin typeface="Suisse Int'l" panose="020B0504000000000000" pitchFamily="34" charset="77"/>
              </a:rPr>
              <a:t>System Identification</a:t>
            </a:r>
            <a:r>
              <a:rPr lang="en-GB" sz="2400" b="1" i="0" dirty="0">
                <a:latin typeface="Suisse Int'l" panose="020B0504000000000000" pitchFamily="34" charset="77"/>
              </a:rPr>
              <a:t> is the process of building mathematical models for physical systems based on imperfect observations or measurements</a:t>
            </a:r>
          </a:p>
        </p:txBody>
      </p:sp>
      <p:sp>
        <p:nvSpPr>
          <p:cNvPr id="11" name="Textfeld 10">
            <a:extLst>
              <a:ext uri="{FF2B5EF4-FFF2-40B4-BE49-F238E27FC236}">
                <a16:creationId xmlns:a16="http://schemas.microsoft.com/office/drawing/2014/main" id="{BFCDE027-63AF-48CA-9839-1151B3EE8DB5}"/>
              </a:ext>
            </a:extLst>
          </p:cNvPr>
          <p:cNvSpPr txBox="1"/>
          <p:nvPr/>
        </p:nvSpPr>
        <p:spPr>
          <a:xfrm>
            <a:off x="1028701" y="5143876"/>
            <a:ext cx="6816600" cy="827008"/>
          </a:xfrm>
          <a:prstGeom prst="rect">
            <a:avLst/>
          </a:prstGeom>
          <a:solidFill>
            <a:schemeClr val="accent3">
              <a:lumMod val="20000"/>
              <a:lumOff val="80000"/>
            </a:schemeClr>
          </a:solidFill>
          <a:ln>
            <a:solidFill>
              <a:schemeClr val="tx1"/>
            </a:solidFill>
          </a:ln>
        </p:spPr>
        <p:txBody>
          <a:bodyPr wrap="square" lIns="0" tIns="0" rIns="0" bIns="0" rtlCol="0" anchor="ctr">
            <a:noAutofit/>
          </a:bodyPr>
          <a:lstStyle/>
          <a:p>
            <a:pPr algn="ctr"/>
            <a:r>
              <a:rPr lang="en-GB" sz="2400" b="1" dirty="0">
                <a:latin typeface="Suisse Int'l" panose="020B0504000000000000" pitchFamily="34" charset="77"/>
              </a:rPr>
              <a:t>When applied to aircraft, it is called </a:t>
            </a:r>
            <a:r>
              <a:rPr lang="en-GB" sz="2400" b="1" i="1" dirty="0">
                <a:latin typeface="Suisse Int'l" panose="020B0504000000000000" pitchFamily="34" charset="77"/>
              </a:rPr>
              <a:t/>
            </a:r>
            <a:br>
              <a:rPr lang="en-GB" sz="2400" b="1" i="1" dirty="0">
                <a:latin typeface="Suisse Int'l" panose="020B0504000000000000" pitchFamily="34" charset="77"/>
              </a:rPr>
            </a:br>
            <a:r>
              <a:rPr lang="en-GB" sz="2400" b="1" i="1" dirty="0">
                <a:solidFill>
                  <a:schemeClr val="accent2"/>
                </a:solidFill>
                <a:latin typeface="Suisse Int'l" panose="020B0504000000000000" pitchFamily="34" charset="77"/>
              </a:rPr>
              <a:t>Aircraft System Identification</a:t>
            </a:r>
          </a:p>
        </p:txBody>
      </p:sp>
      <p:pic>
        <p:nvPicPr>
          <p:cNvPr id="1026" name="Picture 2" descr="https://upload.wikimedia.org/wikipedia/commons/2/25/Kepler-solar-syste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73" y="2443942"/>
            <a:ext cx="2724150" cy="2609851"/>
          </a:xfrm>
          <a:prstGeom prst="rect">
            <a:avLst/>
          </a:prstGeom>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6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Problems in Aircraft Dynamics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3</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6" name="Group 15"/>
          <p:cNvGrpSpPr/>
          <p:nvPr/>
        </p:nvGrpSpPr>
        <p:grpSpPr>
          <a:xfrm>
            <a:off x="1276415" y="1868911"/>
            <a:ext cx="6418856" cy="2674693"/>
            <a:chOff x="1232773" y="2098768"/>
            <a:chExt cx="6418856" cy="2674693"/>
          </a:xfrm>
        </p:grpSpPr>
        <p:sp>
          <p:nvSpPr>
            <p:cNvPr id="3" name="TextBox 2"/>
            <p:cNvSpPr txBox="1"/>
            <p:nvPr/>
          </p:nvSpPr>
          <p:spPr>
            <a:xfrm>
              <a:off x="1496102" y="3745246"/>
              <a:ext cx="921715"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Input, </a:t>
              </a:r>
              <a:r>
                <a:rPr lang="en-GB" sz="2000" b="0" i="1" dirty="0">
                  <a:latin typeface="Suisse Int'l" panose="020B0504000000000000" pitchFamily="34" charset="77"/>
                </a:rPr>
                <a:t>u</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l="8896" t="9965" r="7249" b="6180"/>
            <a:stretch/>
          </p:blipFill>
          <p:spPr>
            <a:xfrm>
              <a:off x="2813671" y="2098768"/>
              <a:ext cx="3136268" cy="2092706"/>
            </a:xfrm>
            <a:prstGeom prst="rect">
              <a:avLst/>
            </a:prstGeom>
            <a:ln w="28575">
              <a:solidFill>
                <a:schemeClr val="tx1"/>
              </a:solidFill>
            </a:ln>
          </p:spPr>
        </p:pic>
        <p:sp>
          <p:nvSpPr>
            <p:cNvPr id="9" name="TextBox 8"/>
            <p:cNvSpPr txBox="1"/>
            <p:nvPr/>
          </p:nvSpPr>
          <p:spPr>
            <a:xfrm>
              <a:off x="3800246" y="4327234"/>
              <a:ext cx="1163115" cy="446227"/>
            </a:xfrm>
            <a:prstGeom prst="rect">
              <a:avLst/>
            </a:prstGeom>
            <a:noFill/>
          </p:spPr>
          <p:txBody>
            <a:bodyPr wrap="square" lIns="0" tIns="0" rIns="0" bIns="0" rtlCol="0">
              <a:noAutofit/>
            </a:bodyPr>
            <a:lstStyle/>
            <a:p>
              <a:pPr algn="l"/>
              <a:r>
                <a:rPr lang="en-GB" sz="2000" dirty="0">
                  <a:latin typeface="Suisse Int'l" panose="020B0504000000000000" pitchFamily="34" charset="77"/>
                </a:rPr>
                <a:t>System</a:t>
              </a:r>
              <a:r>
                <a:rPr lang="en-GB" sz="2000" b="0" i="0" dirty="0">
                  <a:latin typeface="Suisse Int'l" panose="020B0504000000000000" pitchFamily="34" charset="77"/>
                </a:rPr>
                <a:t>, </a:t>
              </a:r>
              <a:r>
                <a:rPr lang="en-GB" sz="2000" i="1" dirty="0">
                  <a:latin typeface="Suisse Int'l" panose="020B0504000000000000" pitchFamily="34" charset="77"/>
                </a:rPr>
                <a:t>S</a:t>
              </a:r>
              <a:endParaRPr lang="en-GB" sz="2000" b="0" i="1" dirty="0">
                <a:latin typeface="Suisse Int'l" panose="020B0504000000000000" pitchFamily="34" charset="77"/>
              </a:endParaRPr>
            </a:p>
          </p:txBody>
        </p:sp>
        <p:pic>
          <p:nvPicPr>
            <p:cNvPr id="8" name="Picture 7"/>
            <p:cNvPicPr>
              <a:picLocks noChangeAspect="1"/>
            </p:cNvPicPr>
            <p:nvPr/>
          </p:nvPicPr>
          <p:blipFill>
            <a:blip r:embed="rId4"/>
            <a:stretch>
              <a:fillRect/>
            </a:stretch>
          </p:blipFill>
          <p:spPr>
            <a:xfrm>
              <a:off x="1232773" y="2471390"/>
              <a:ext cx="1437473" cy="913594"/>
            </a:xfrm>
            <a:prstGeom prst="rect">
              <a:avLst/>
            </a:prstGeom>
          </p:spPr>
        </p:pic>
        <p:pic>
          <p:nvPicPr>
            <p:cNvPr id="11" name="Picture 10"/>
            <p:cNvPicPr>
              <a:picLocks noChangeAspect="1"/>
            </p:cNvPicPr>
            <p:nvPr/>
          </p:nvPicPr>
          <p:blipFill>
            <a:blip r:embed="rId5"/>
            <a:stretch>
              <a:fillRect/>
            </a:stretch>
          </p:blipFill>
          <p:spPr>
            <a:xfrm>
              <a:off x="6120390" y="2444620"/>
              <a:ext cx="1531239" cy="951122"/>
            </a:xfrm>
            <a:prstGeom prst="rect">
              <a:avLst/>
            </a:prstGeom>
          </p:spPr>
        </p:pic>
        <p:sp>
          <p:nvSpPr>
            <p:cNvPr id="12" name="TextBox 11"/>
            <p:cNvSpPr txBox="1"/>
            <p:nvPr/>
          </p:nvSpPr>
          <p:spPr>
            <a:xfrm>
              <a:off x="6364357" y="3761023"/>
              <a:ext cx="1043307" cy="446227"/>
            </a:xfrm>
            <a:prstGeom prst="rect">
              <a:avLst/>
            </a:prstGeom>
            <a:noFill/>
          </p:spPr>
          <p:txBody>
            <a:bodyPr wrap="square" lIns="0" tIns="0" rIns="0" bIns="0" rtlCol="0">
              <a:noAutofit/>
            </a:bodyPr>
            <a:lstStyle/>
            <a:p>
              <a:pPr algn="ctr"/>
              <a:r>
                <a:rPr lang="en-GB" sz="2000" b="0" i="0" dirty="0">
                  <a:latin typeface="Suisse Int'l" panose="020B0504000000000000" pitchFamily="34" charset="77"/>
                </a:rPr>
                <a:t>Output, z</a:t>
              </a:r>
              <a:endParaRPr lang="en-GB" sz="2000" b="0" i="1" dirty="0">
                <a:latin typeface="Suisse Int'l" panose="020B0504000000000000" pitchFamily="34" charset="77"/>
              </a:endParaRPr>
            </a:p>
          </p:txBody>
        </p:sp>
        <p:cxnSp>
          <p:nvCxnSpPr>
            <p:cNvPr id="14" name="Straight Arrow Connector 13"/>
            <p:cNvCxnSpPr/>
            <p:nvPr/>
          </p:nvCxnSpPr>
          <p:spPr>
            <a:xfrm>
              <a:off x="1232773" y="3584448"/>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30104" y="3595206"/>
              <a:ext cx="149579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205945" y="4698845"/>
            <a:ext cx="4172204" cy="1088405"/>
            <a:chOff x="2177089" y="4675010"/>
            <a:chExt cx="4489645" cy="1088405"/>
          </a:xfrm>
        </p:grpSpPr>
        <p:sp>
          <p:nvSpPr>
            <p:cNvPr id="17" name="TextBox 16"/>
            <p:cNvSpPr txBox="1"/>
            <p:nvPr/>
          </p:nvSpPr>
          <p:spPr>
            <a:xfrm>
              <a:off x="2177089" y="4675010"/>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Simulation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u</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sz="2000" b="1" i="0" dirty="0">
                  <a:latin typeface="Suisse Int'l" panose="020B0504000000000000" pitchFamily="34" charset="77"/>
                </a:rPr>
                <a:t>z</a:t>
              </a:r>
              <a:endParaRPr lang="en-GB" sz="2000" b="1" i="1" dirty="0">
                <a:latin typeface="Suisse Int'l" panose="020B0504000000000000" pitchFamily="34" charset="77"/>
              </a:endParaRPr>
            </a:p>
          </p:txBody>
        </p:sp>
        <p:sp>
          <p:nvSpPr>
            <p:cNvPr id="18" name="TextBox 17"/>
            <p:cNvSpPr txBox="1"/>
            <p:nvPr/>
          </p:nvSpPr>
          <p:spPr>
            <a:xfrm>
              <a:off x="2177089" y="5047165"/>
              <a:ext cx="4489645" cy="344094"/>
            </a:xfrm>
            <a:prstGeom prst="rect">
              <a:avLst/>
            </a:prstGeom>
            <a:noFill/>
          </p:spPr>
          <p:txBody>
            <a:bodyPr wrap="square" lIns="0" tIns="0" rIns="0" bIns="0" rtlCol="0">
              <a:noAutofit/>
            </a:bodyPr>
            <a:lstStyle/>
            <a:p>
              <a:pPr algn="r"/>
              <a:r>
                <a:rPr lang="en-GB" sz="2000" b="1" i="0" dirty="0">
                  <a:solidFill>
                    <a:schemeClr val="accent2">
                      <a:lumMod val="75000"/>
                    </a:schemeClr>
                  </a:solidFill>
                  <a:latin typeface="Suisse Int'l" panose="020B0504000000000000" pitchFamily="34" charset="77"/>
                </a:rPr>
                <a:t>Control</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S</a:t>
              </a:r>
              <a:r>
                <a:rPr lang="en-GB" b="1" i="0" dirty="0">
                  <a:latin typeface="Suisse Int'l" panose="020B0504000000000000" pitchFamily="34" charset="77"/>
                </a:rPr>
                <a:t>, find </a:t>
              </a:r>
              <a:r>
                <a:rPr lang="en-GB" b="1" i="1" dirty="0">
                  <a:latin typeface="Suisse Int'l" panose="020B0504000000000000" pitchFamily="34" charset="77"/>
                </a:rPr>
                <a:t>u</a:t>
              </a:r>
            </a:p>
          </p:txBody>
        </p:sp>
        <p:sp>
          <p:nvSpPr>
            <p:cNvPr id="19" name="TextBox 18"/>
            <p:cNvSpPr txBox="1"/>
            <p:nvPr/>
          </p:nvSpPr>
          <p:spPr>
            <a:xfrm>
              <a:off x="2177089" y="5419321"/>
              <a:ext cx="4489645" cy="344094"/>
            </a:xfrm>
            <a:prstGeom prst="rect">
              <a:avLst/>
            </a:prstGeom>
            <a:noFill/>
          </p:spPr>
          <p:txBody>
            <a:bodyPr wrap="square" lIns="0" tIns="0" rIns="0" bIns="0" rtlCol="0">
              <a:noAutofit/>
            </a:bodyPr>
            <a:lstStyle/>
            <a:p>
              <a:pPr algn="r"/>
              <a:r>
                <a:rPr lang="en-GB" sz="2000" b="1" i="0" u="sng" dirty="0">
                  <a:solidFill>
                    <a:schemeClr val="accent2">
                      <a:lumMod val="75000"/>
                    </a:schemeClr>
                  </a:solidFill>
                  <a:latin typeface="Suisse Int'l" panose="020B0504000000000000" pitchFamily="34" charset="77"/>
                </a:rPr>
                <a:t>Identification</a:t>
              </a:r>
              <a:r>
                <a:rPr lang="en-GB" sz="2000" b="1" i="0" dirty="0">
                  <a:latin typeface="Suisse Int'l" panose="020B0504000000000000" pitchFamily="34" charset="77"/>
                </a:rPr>
                <a:t>: </a:t>
              </a:r>
              <a:r>
                <a:rPr lang="en-GB" b="1" i="0" dirty="0">
                  <a:latin typeface="Suisse Int'l" panose="020B0504000000000000" pitchFamily="34" charset="77"/>
                </a:rPr>
                <a:t>Given </a:t>
              </a:r>
              <a:r>
                <a:rPr lang="en-GB" b="1" i="1" dirty="0">
                  <a:latin typeface="Suisse Int'l" panose="020B0504000000000000" pitchFamily="34" charset="77"/>
                </a:rPr>
                <a:t>z</a:t>
              </a:r>
              <a:r>
                <a:rPr lang="en-GB" b="1" i="0" dirty="0">
                  <a:latin typeface="Suisse Int'l" panose="020B0504000000000000" pitchFamily="34" charset="77"/>
                </a:rPr>
                <a:t> and </a:t>
              </a:r>
              <a:r>
                <a:rPr lang="en-GB" b="1" i="1" dirty="0">
                  <a:latin typeface="Suisse Int'l" panose="020B0504000000000000" pitchFamily="34" charset="77"/>
                </a:rPr>
                <a:t>u</a:t>
              </a:r>
              <a:r>
                <a:rPr lang="en-GB" b="1" i="0" dirty="0">
                  <a:latin typeface="Suisse Int'l" panose="020B0504000000000000" pitchFamily="34" charset="77"/>
                </a:rPr>
                <a:t>, find </a:t>
              </a:r>
              <a:r>
                <a:rPr lang="en-GB" b="1" i="1" dirty="0">
                  <a:latin typeface="Suisse Int'l" panose="020B0504000000000000" pitchFamily="34" charset="77"/>
                </a:rPr>
                <a:t>S</a:t>
              </a:r>
            </a:p>
          </p:txBody>
        </p:sp>
      </p:grpSp>
    </p:spTree>
    <p:extLst>
      <p:ext uri="{BB962C8B-B14F-4D97-AF65-F5344CB8AC3E}">
        <p14:creationId xmlns:p14="http://schemas.microsoft.com/office/powerpoint/2010/main" val="3600795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Applications of Aircraft System ID techniques</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4</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8" name="Content Placeholder 2">
            <a:extLst>
              <a:ext uri="{FF2B5EF4-FFF2-40B4-BE49-F238E27FC236}">
                <a16:creationId xmlns:a16="http://schemas.microsoft.com/office/drawing/2014/main" id="{9EC16777-9212-48F0-83A5-48FD3E20896B}"/>
              </a:ext>
            </a:extLst>
          </p:cNvPr>
          <p:cNvSpPr>
            <a:spLocks noGrp="1"/>
          </p:cNvSpPr>
          <p:nvPr>
            <p:ph idx="1"/>
          </p:nvPr>
        </p:nvSpPr>
        <p:spPr>
          <a:xfrm>
            <a:off x="503999" y="1148994"/>
            <a:ext cx="7986857" cy="369564"/>
          </a:xfrm>
        </p:spPr>
        <p:txBody>
          <a:bodyPr anchor="t"/>
          <a:lstStyle/>
          <a:p>
            <a:pPr marL="0" indent="0">
              <a:buNone/>
            </a:pPr>
            <a:r>
              <a:rPr lang="en-GB" dirty="0"/>
              <a:t>Aircraft System Identification offers a wide range of different applications, including: </a:t>
            </a:r>
          </a:p>
        </p:txBody>
      </p:sp>
      <p:sp>
        <p:nvSpPr>
          <p:cNvPr id="3" name="Textfeld 2">
            <a:extLst>
              <a:ext uri="{FF2B5EF4-FFF2-40B4-BE49-F238E27FC236}">
                <a16:creationId xmlns:a16="http://schemas.microsoft.com/office/drawing/2014/main" id="{2DB36E02-3153-44D0-A2C6-E0D69DD381A8}"/>
              </a:ext>
            </a:extLst>
          </p:cNvPr>
          <p:cNvSpPr txBox="1"/>
          <p:nvPr/>
        </p:nvSpPr>
        <p:spPr>
          <a:xfrm>
            <a:off x="1016000" y="1901367"/>
            <a:ext cx="3267999" cy="378048"/>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Simulator development</a:t>
            </a:r>
          </a:p>
        </p:txBody>
      </p:sp>
      <p:sp>
        <p:nvSpPr>
          <p:cNvPr id="9" name="Textfeld 8">
            <a:extLst>
              <a:ext uri="{FF2B5EF4-FFF2-40B4-BE49-F238E27FC236}">
                <a16:creationId xmlns:a16="http://schemas.microsoft.com/office/drawing/2014/main" id="{7A7D5E17-8050-43F8-AB78-CE0F7ADAFA29}"/>
              </a:ext>
            </a:extLst>
          </p:cNvPr>
          <p:cNvSpPr txBox="1"/>
          <p:nvPr/>
        </p:nvSpPr>
        <p:spPr>
          <a:xfrm>
            <a:off x="4876800" y="1901366"/>
            <a:ext cx="3113315" cy="348343"/>
          </a:xfrm>
          <a:prstGeom prst="rect">
            <a:avLst/>
          </a:prstGeom>
          <a:noFill/>
        </p:spPr>
        <p:txBody>
          <a:bodyPr wrap="square" lIns="0" tIns="0" rIns="0" bIns="0" rtlCol="0">
            <a:noAutofit/>
          </a:bodyPr>
          <a:lstStyle/>
          <a:p>
            <a:pPr algn="l"/>
            <a:r>
              <a:rPr lang="en-GB" sz="2000" b="0" i="1" dirty="0">
                <a:solidFill>
                  <a:srgbClr val="0070C0"/>
                </a:solidFill>
                <a:latin typeface="Suisse Int'l" panose="020B0504000000000000" pitchFamily="34" charset="77"/>
              </a:rPr>
              <a:t>Flight envelope expansion</a:t>
            </a:r>
          </a:p>
        </p:txBody>
      </p:sp>
      <p:sp>
        <p:nvSpPr>
          <p:cNvPr id="11" name="Textfeld 10">
            <a:extLst>
              <a:ext uri="{FF2B5EF4-FFF2-40B4-BE49-F238E27FC236}">
                <a16:creationId xmlns:a16="http://schemas.microsoft.com/office/drawing/2014/main" id="{26063D27-44C1-4A77-82AE-9D5E0DE45413}"/>
              </a:ext>
            </a:extLst>
          </p:cNvPr>
          <p:cNvSpPr txBox="1"/>
          <p:nvPr/>
        </p:nvSpPr>
        <p:spPr>
          <a:xfrm>
            <a:off x="1099600" y="4034570"/>
            <a:ext cx="3113315" cy="348343"/>
          </a:xfrm>
          <a:prstGeom prst="rect">
            <a:avLst/>
          </a:prstGeom>
          <a:noFill/>
        </p:spPr>
        <p:txBody>
          <a:bodyPr wrap="square" lIns="0" tIns="0" rIns="0" bIns="0" rtlCol="0" anchor="b">
            <a:noAutofit/>
          </a:bodyPr>
          <a:lstStyle/>
          <a:p>
            <a:pPr algn="l"/>
            <a:r>
              <a:rPr lang="en-GB" sz="2000" b="0" i="1" dirty="0">
                <a:solidFill>
                  <a:srgbClr val="0070C0"/>
                </a:solidFill>
                <a:latin typeface="Suisse Int'l" panose="020B0504000000000000" pitchFamily="34" charset="77"/>
              </a:rPr>
              <a:t>Evaluation of new aircraft</a:t>
            </a:r>
          </a:p>
        </p:txBody>
      </p:sp>
      <p:sp>
        <p:nvSpPr>
          <p:cNvPr id="12" name="Textfeld 11">
            <a:extLst>
              <a:ext uri="{FF2B5EF4-FFF2-40B4-BE49-F238E27FC236}">
                <a16:creationId xmlns:a16="http://schemas.microsoft.com/office/drawing/2014/main" id="{A045B4BB-6D13-4092-82D5-BEEA9E544A1A}"/>
              </a:ext>
            </a:extLst>
          </p:cNvPr>
          <p:cNvSpPr txBox="1"/>
          <p:nvPr/>
        </p:nvSpPr>
        <p:spPr>
          <a:xfrm>
            <a:off x="4876800" y="4217903"/>
            <a:ext cx="3614056" cy="444807"/>
          </a:xfrm>
          <a:prstGeom prst="rect">
            <a:avLst/>
          </a:prstGeom>
          <a:noFill/>
        </p:spPr>
        <p:txBody>
          <a:bodyPr wrap="square" lIns="0" tIns="0" rIns="0" bIns="0" rtlCol="0" anchor="b">
            <a:noAutofit/>
          </a:bodyPr>
          <a:lstStyle/>
          <a:p>
            <a:r>
              <a:rPr lang="en-GB" sz="2000" i="1" dirty="0">
                <a:solidFill>
                  <a:srgbClr val="0070C0"/>
                </a:solidFill>
                <a:latin typeface="Suisse Int'l" panose="020B0504000000000000" pitchFamily="34" charset="77"/>
              </a:rPr>
              <a:t>Handling Qualities assessment </a:t>
            </a:r>
          </a:p>
          <a:p>
            <a:r>
              <a:rPr lang="en-GB" sz="2000" i="1" dirty="0">
                <a:solidFill>
                  <a:srgbClr val="0070C0"/>
                </a:solidFill>
                <a:latin typeface="Suisse Int'l" panose="020B0504000000000000" pitchFamily="34" charset="77"/>
              </a:rPr>
              <a:t>and enhancement </a:t>
            </a:r>
            <a:endParaRPr lang="en-GB" sz="2000" b="0" i="1" dirty="0">
              <a:solidFill>
                <a:srgbClr val="0070C0"/>
              </a:solidFill>
              <a:latin typeface="Suisse Int'l" panose="020B0504000000000000" pitchFamily="34" charset="77"/>
            </a:endParaRPr>
          </a:p>
        </p:txBody>
      </p:sp>
      <p:pic>
        <p:nvPicPr>
          <p:cNvPr id="6" name="Grafik 5">
            <a:extLst>
              <a:ext uri="{FF2B5EF4-FFF2-40B4-BE49-F238E27FC236}">
                <a16:creationId xmlns:a16="http://schemas.microsoft.com/office/drawing/2014/main" id="{79F96DE8-20BC-46F9-BEB9-6C7220F68448}"/>
              </a:ext>
            </a:extLst>
          </p:cNvPr>
          <p:cNvPicPr>
            <a:picLocks noChangeAspect="1"/>
          </p:cNvPicPr>
          <p:nvPr/>
        </p:nvPicPr>
        <p:blipFill rotWithShape="1">
          <a:blip r:embed="rId3"/>
          <a:srcRect/>
          <a:stretch/>
        </p:blipFill>
        <p:spPr>
          <a:xfrm>
            <a:off x="5026878" y="2279415"/>
            <a:ext cx="2561100" cy="1794048"/>
          </a:xfrm>
          <a:prstGeom prst="rect">
            <a:avLst/>
          </a:prstGeom>
        </p:spPr>
      </p:pic>
      <p:sp>
        <p:nvSpPr>
          <p:cNvPr id="14" name="Textfeld 13">
            <a:extLst>
              <a:ext uri="{FF2B5EF4-FFF2-40B4-BE49-F238E27FC236}">
                <a16:creationId xmlns:a16="http://schemas.microsoft.com/office/drawing/2014/main" id="{D4A26CC9-C2D9-4D80-8495-D700E5D131E1}"/>
              </a:ext>
            </a:extLst>
          </p:cNvPr>
          <p:cNvSpPr txBox="1"/>
          <p:nvPr/>
        </p:nvSpPr>
        <p:spPr>
          <a:xfrm>
            <a:off x="4905826" y="6164261"/>
            <a:ext cx="3113315" cy="348343"/>
          </a:xfrm>
          <a:prstGeom prst="rect">
            <a:avLst/>
          </a:prstGeom>
          <a:noFill/>
        </p:spPr>
        <p:txBody>
          <a:bodyPr wrap="square" lIns="0" tIns="0" rIns="0" bIns="0" rtlCol="0">
            <a:noAutofit/>
          </a:bodyPr>
          <a:lstStyle/>
          <a:p>
            <a:pPr algn="r"/>
            <a:r>
              <a:rPr lang="en-GB" sz="2000" b="0" i="1" dirty="0">
                <a:solidFill>
                  <a:schemeClr val="accent2"/>
                </a:solidFill>
                <a:latin typeface="Suisse Int'l" panose="020B0504000000000000" pitchFamily="34" charset="77"/>
              </a:rPr>
              <a:t>And many others…</a:t>
            </a:r>
          </a:p>
        </p:txBody>
      </p:sp>
      <p:pic>
        <p:nvPicPr>
          <p:cNvPr id="15" name="Picture 23">
            <a:extLst>
              <a:ext uri="{FF2B5EF4-FFF2-40B4-BE49-F238E27FC236}">
                <a16:creationId xmlns:a16="http://schemas.microsoft.com/office/drawing/2014/main" id="{E64415CE-1B6E-48AA-8CC7-54D8FD7FD67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61298" y="4502785"/>
            <a:ext cx="2265401" cy="1507584"/>
          </a:xfrm>
          <a:prstGeom prst="rect">
            <a:avLst/>
          </a:prstGeom>
        </p:spPr>
      </p:pic>
      <p:pic>
        <p:nvPicPr>
          <p:cNvPr id="2050" name="Picture 2" descr="Resultado de imagen de helicopter handling qualitie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464628" y="4654589"/>
            <a:ext cx="1937658" cy="1453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licopter flight simulator"/>
          <p:cNvPicPr>
            <a:picLocks noChangeAspect="1" noChangeArrowheads="1"/>
          </p:cNvPicPr>
          <p:nvPr/>
        </p:nvPicPr>
        <p:blipFill rotWithShape="1">
          <a:blip r:embed="rId6">
            <a:extLst>
              <a:ext uri="{28A0092B-C50C-407E-A947-70E740481C1C}">
                <a14:useLocalDpi xmlns:a14="http://schemas.microsoft.com/office/drawing/2010/main" val="0"/>
              </a:ext>
            </a:extLst>
          </a:blip>
          <a:srcRect b="6904"/>
          <a:stretch/>
        </p:blipFill>
        <p:spPr bwMode="auto">
          <a:xfrm>
            <a:off x="487265" y="2476774"/>
            <a:ext cx="2044992"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649999" y="2476774"/>
            <a:ext cx="1704609" cy="127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539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Ongoing </a:t>
            </a:r>
            <a:r>
              <a:rPr lang="en-GB" dirty="0" err="1"/>
              <a:t>Kopter</a:t>
            </a:r>
            <a:r>
              <a:rPr lang="en-GB" dirty="0"/>
              <a:t> project</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5</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grpSp>
        <p:nvGrpSpPr>
          <p:cNvPr id="13" name="Group 12"/>
          <p:cNvGrpSpPr/>
          <p:nvPr/>
        </p:nvGrpSpPr>
        <p:grpSpPr>
          <a:xfrm>
            <a:off x="892452" y="1001487"/>
            <a:ext cx="7747548" cy="4950679"/>
            <a:chOff x="2557460" y="676717"/>
            <a:chExt cx="8090592" cy="5169886"/>
          </a:xfrm>
        </p:grpSpPr>
        <p:pic>
          <p:nvPicPr>
            <p:cNvPr id="10" name="Picture 9"/>
            <p:cNvPicPr>
              <a:picLocks noChangeAspect="1"/>
            </p:cNvPicPr>
            <p:nvPr/>
          </p:nvPicPr>
          <p:blipFill rotWithShape="1">
            <a:blip r:embed="rId3"/>
            <a:srcRect l="4882" r="4277"/>
            <a:stretch/>
          </p:blipFill>
          <p:spPr>
            <a:xfrm>
              <a:off x="2557460" y="676717"/>
              <a:ext cx="7867100" cy="4604967"/>
            </a:xfrm>
            <a:prstGeom prst="rect">
              <a:avLst/>
            </a:prstGeom>
          </p:spPr>
        </p:pic>
        <p:sp>
          <p:nvSpPr>
            <p:cNvPr id="11" name="TextBox 10"/>
            <p:cNvSpPr txBox="1"/>
            <p:nvPr/>
          </p:nvSpPr>
          <p:spPr>
            <a:xfrm>
              <a:off x="2557460" y="5273981"/>
              <a:ext cx="8090592" cy="572622"/>
            </a:xfrm>
            <a:prstGeom prst="rect">
              <a:avLst/>
            </a:prstGeom>
            <a:noFill/>
          </p:spPr>
          <p:txBody>
            <a:bodyPr wrap="square" lIns="0" tIns="0" rIns="0" bIns="0" rtlCol="0">
              <a:noAutofit/>
            </a:bodyPr>
            <a:lstStyle/>
            <a:p>
              <a:pPr algn="l"/>
              <a:r>
                <a:rPr lang="en-GB" sz="1600" i="1" dirty="0">
                  <a:latin typeface="Suisse Int'l" panose="020B0504000000000000" pitchFamily="34" charset="77"/>
                </a:rPr>
                <a:t>Extracted from Nicolas’ MSc Thesis overview in collaboration with </a:t>
              </a:r>
              <a:r>
                <a:rPr lang="en-GB" sz="1600" i="1" dirty="0" err="1">
                  <a:latin typeface="Suisse Int'l" panose="020B0504000000000000" pitchFamily="34" charset="77"/>
                </a:rPr>
                <a:t>Kopter</a:t>
              </a:r>
              <a:r>
                <a:rPr lang="en-GB" sz="1600" i="1" dirty="0">
                  <a:latin typeface="Suisse Int'l" panose="020B0504000000000000" pitchFamily="34" charset="77"/>
                </a:rPr>
                <a:t> Avionics Dep.</a:t>
              </a:r>
              <a:endParaRPr lang="en-GB" sz="1600" b="0" i="1" dirty="0">
                <a:latin typeface="Suisse Int'l" panose="020B0504000000000000" pitchFamily="34" charset="77"/>
              </a:endParaRPr>
            </a:p>
          </p:txBody>
        </p:sp>
      </p:grpSp>
    </p:spTree>
    <p:extLst>
      <p:ext uri="{BB962C8B-B14F-4D97-AF65-F5344CB8AC3E}">
        <p14:creationId xmlns:p14="http://schemas.microsoft.com/office/powerpoint/2010/main" val="3156313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24">
            <a:extLst>
              <a:ext uri="{FF2B5EF4-FFF2-40B4-BE49-F238E27FC236}">
                <a16:creationId xmlns:a16="http://schemas.microsoft.com/office/drawing/2014/main" id="{247B3B00-EC7E-41EE-96A7-89CEF03D36D5}"/>
              </a:ext>
            </a:extLst>
          </p:cNvPr>
          <p:cNvSpPr/>
          <p:nvPr/>
        </p:nvSpPr>
        <p:spPr>
          <a:xfrm>
            <a:off x="172036" y="1607232"/>
            <a:ext cx="3547124" cy="4642059"/>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Aircraft Simulation – Current </a:t>
            </a:r>
            <a:r>
              <a:rPr lang="en-GB" dirty="0" err="1"/>
              <a:t>Kopter</a:t>
            </a:r>
            <a:r>
              <a:rPr lang="en-GB" dirty="0"/>
              <a:t> approach</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6</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pic>
        <p:nvPicPr>
          <p:cNvPr id="10" name="Picture 9"/>
          <p:cNvPicPr>
            <a:picLocks noChangeAspect="1"/>
          </p:cNvPicPr>
          <p:nvPr/>
        </p:nvPicPr>
        <p:blipFill rotWithShape="1">
          <a:blip r:embed="rId3"/>
          <a:srcRect l="4882" r="4277"/>
          <a:stretch/>
        </p:blipFill>
        <p:spPr>
          <a:xfrm>
            <a:off x="4057948" y="1607232"/>
            <a:ext cx="4761024" cy="2786843"/>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945924" y="5388796"/>
                <a:ext cx="1640594" cy="64633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it-IT" i="1">
                              <a:latin typeface="Cambria Math"/>
                            </a:rPr>
                            <m:t>𝑥</m:t>
                          </m:r>
                        </m:e>
                      </m:acc>
                      <m:r>
                        <a:rPr lang="it-IT" i="1">
                          <a:latin typeface="Cambria Math"/>
                        </a:rPr>
                        <m:t>=</m:t>
                      </m:r>
                      <m:r>
                        <a:rPr lang="it-IT" i="1">
                          <a:latin typeface="Cambria Math"/>
                        </a:rPr>
                        <m:t>𝐴𝑥</m:t>
                      </m:r>
                      <m:r>
                        <a:rPr lang="it-IT" i="1">
                          <a:latin typeface="Cambria Math"/>
                        </a:rPr>
                        <m:t>+</m:t>
                      </m:r>
                      <m:r>
                        <a:rPr lang="it-IT" i="1">
                          <a:latin typeface="Cambria Math"/>
                        </a:rPr>
                        <m:t>𝐵𝑢</m:t>
                      </m:r>
                    </m:oMath>
                  </m:oMathPara>
                </a14:m>
                <a:endParaRPr lang="it-IT" dirty="0"/>
              </a:p>
              <a:p>
                <a:pPr algn="just"/>
                <a14:m>
                  <m:oMathPara xmlns:m="http://schemas.openxmlformats.org/officeDocument/2006/math">
                    <m:oMathParaPr>
                      <m:jc m:val="centerGroup"/>
                    </m:oMathParaPr>
                    <m:oMath xmlns:m="http://schemas.openxmlformats.org/officeDocument/2006/math">
                      <m:r>
                        <a:rPr lang="it-IT" i="1">
                          <a:latin typeface="Cambria Math"/>
                        </a:rPr>
                        <m:t>𝑦</m:t>
                      </m:r>
                      <m:r>
                        <a:rPr lang="it-IT" i="1">
                          <a:latin typeface="Cambria Math"/>
                        </a:rPr>
                        <m:t>=</m:t>
                      </m:r>
                      <m:r>
                        <a:rPr lang="it-IT" i="1">
                          <a:latin typeface="Cambria Math"/>
                        </a:rPr>
                        <m:t>𝐶𝑥</m:t>
                      </m:r>
                      <m:r>
                        <a:rPr lang="it-IT" i="1">
                          <a:latin typeface="Cambria Math"/>
                        </a:rPr>
                        <m:t>+</m:t>
                      </m:r>
                      <m:r>
                        <a:rPr lang="it-IT" i="1">
                          <a:latin typeface="Cambria Math"/>
                        </a:rPr>
                        <m:t>𝐷𝑢</m:t>
                      </m:r>
                    </m:oMath>
                  </m:oMathPara>
                </a14:m>
                <a:endParaRPr lang="it-IT" dirty="0"/>
              </a:p>
            </p:txBody>
          </p:sp>
        </mc:Choice>
        <mc:Fallback xmlns="">
          <p:sp>
            <p:nvSpPr>
              <p:cNvPr id="12" name="Rectangle 11"/>
              <p:cNvSpPr>
                <a:spLocks noRot="1" noChangeAspect="1" noMove="1" noResize="1" noEditPoints="1" noAdjustHandles="1" noChangeArrowheads="1" noChangeShapeType="1" noTextEdit="1"/>
              </p:cNvSpPr>
              <p:nvPr/>
            </p:nvSpPr>
            <p:spPr>
              <a:xfrm>
                <a:off x="945924" y="5388796"/>
                <a:ext cx="1640594" cy="646331"/>
              </a:xfrm>
              <a:prstGeom prst="rect">
                <a:avLst/>
              </a:prstGeom>
              <a:blipFill>
                <a:blip r:embed="rId4"/>
                <a:stretch>
                  <a:fillRect b="-2830"/>
                </a:stretch>
              </a:blipFill>
            </p:spPr>
            <p:txBody>
              <a:bodyPr/>
              <a:lstStyle/>
              <a:p>
                <a:r>
                  <a:rPr lang="en-GB">
                    <a:noFill/>
                  </a:rPr>
                  <a:t> </a:t>
                </a:r>
              </a:p>
            </p:txBody>
          </p:sp>
        </mc:Fallback>
      </mc:AlternateContent>
      <p:sp>
        <p:nvSpPr>
          <p:cNvPr id="14" name="Arc 13"/>
          <p:cNvSpPr/>
          <p:nvPr/>
        </p:nvSpPr>
        <p:spPr>
          <a:xfrm>
            <a:off x="941294" y="1264520"/>
            <a:ext cx="3328634" cy="4082517"/>
          </a:xfrm>
          <a:prstGeom prst="arc">
            <a:avLst>
              <a:gd name="adj1" fmla="val 16008520"/>
              <a:gd name="adj2" fmla="val 95083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1048318" y="2853831"/>
            <a:ext cx="2362530" cy="1752845"/>
          </a:xfrm>
          <a:prstGeom prst="rect">
            <a:avLst/>
          </a:prstGeom>
        </p:spPr>
      </p:pic>
      <p:sp>
        <p:nvSpPr>
          <p:cNvPr id="16" name="Rectangle 15"/>
          <p:cNvSpPr/>
          <p:nvPr/>
        </p:nvSpPr>
        <p:spPr>
          <a:xfrm>
            <a:off x="802134" y="1596492"/>
            <a:ext cx="4572000" cy="646331"/>
          </a:xfrm>
          <a:prstGeom prst="rect">
            <a:avLst/>
          </a:prstGeom>
        </p:spPr>
        <p:txBody>
          <a:bodyPr>
            <a:spAutoFit/>
          </a:bodyPr>
          <a:lstStyle/>
          <a:p>
            <a:r>
              <a:rPr lang="en-GB" dirty="0"/>
              <a:t>Trimmed condition of</a:t>
            </a:r>
            <a:br>
              <a:rPr lang="en-GB" dirty="0"/>
            </a:br>
            <a:r>
              <a:rPr lang="en-GB" dirty="0" err="1"/>
              <a:t>FlightLab</a:t>
            </a:r>
            <a:r>
              <a:rPr lang="en-GB" dirty="0"/>
              <a:t>, e.g.:</a:t>
            </a:r>
          </a:p>
        </p:txBody>
      </p:sp>
      <p:sp>
        <p:nvSpPr>
          <p:cNvPr id="19" name="TextBox 18"/>
          <p:cNvSpPr txBox="1"/>
          <p:nvPr/>
        </p:nvSpPr>
        <p:spPr>
          <a:xfrm>
            <a:off x="1146290" y="2344862"/>
            <a:ext cx="2572870" cy="578093"/>
          </a:xfrm>
          <a:prstGeom prst="rect">
            <a:avLst/>
          </a:prstGeom>
          <a:noFill/>
        </p:spPr>
        <p:txBody>
          <a:bodyPr wrap="square" lIns="0" tIns="0" rIns="0" bIns="0" rtlCol="0">
            <a:noAutofit/>
          </a:bodyPr>
          <a:lstStyle/>
          <a:p>
            <a:r>
              <a:rPr lang="en-GB" dirty="0" err="1">
                <a:latin typeface="Suisse Int'l" panose="020B0504000000000000" pitchFamily="34" charset="77"/>
              </a:rPr>
              <a:t>fwd</a:t>
            </a:r>
            <a:r>
              <a:rPr lang="en-GB" dirty="0">
                <a:latin typeface="Suisse Int'l" panose="020B0504000000000000" pitchFamily="34" charset="77"/>
              </a:rPr>
              <a:t> level flight @ 100kts</a:t>
            </a:r>
            <a:endParaRPr lang="en-GB" b="0" i="0" dirty="0">
              <a:latin typeface="Suisse Int'l" panose="020B0504000000000000" pitchFamily="34" charset="77"/>
            </a:endParaRPr>
          </a:p>
        </p:txBody>
      </p:sp>
      <p:sp>
        <p:nvSpPr>
          <p:cNvPr id="22" name="Down Arrow 21"/>
          <p:cNvSpPr/>
          <p:nvPr/>
        </p:nvSpPr>
        <p:spPr>
          <a:xfrm rot="16200000">
            <a:off x="873126" y="238061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c 22"/>
          <p:cNvSpPr/>
          <p:nvPr/>
        </p:nvSpPr>
        <p:spPr>
          <a:xfrm flipV="1">
            <a:off x="1276134" y="2715612"/>
            <a:ext cx="1174803" cy="2530317"/>
          </a:xfrm>
          <a:prstGeom prst="arc">
            <a:avLst>
              <a:gd name="adj1" fmla="val 18204162"/>
              <a:gd name="adj2" fmla="val 2827246"/>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3770454" y="4933762"/>
            <a:ext cx="206259" cy="142259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Left Brace 24"/>
          <p:cNvSpPr/>
          <p:nvPr/>
        </p:nvSpPr>
        <p:spPr>
          <a:xfrm>
            <a:off x="610030" y="1653350"/>
            <a:ext cx="246632" cy="2680441"/>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Left Brace 25"/>
          <p:cNvSpPr/>
          <p:nvPr/>
        </p:nvSpPr>
        <p:spPr>
          <a:xfrm>
            <a:off x="563413" y="4540466"/>
            <a:ext cx="292464" cy="1536484"/>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p:cNvSpPr txBox="1"/>
          <p:nvPr/>
        </p:nvSpPr>
        <p:spPr>
          <a:xfrm>
            <a:off x="1171053" y="4734204"/>
            <a:ext cx="2572870" cy="578093"/>
          </a:xfrm>
          <a:prstGeom prst="rect">
            <a:avLst/>
          </a:prstGeom>
          <a:noFill/>
        </p:spPr>
        <p:txBody>
          <a:bodyPr wrap="square" lIns="0" tIns="0" rIns="0" bIns="0" rtlCol="0">
            <a:noAutofit/>
          </a:bodyPr>
          <a:lstStyle/>
          <a:p>
            <a:r>
              <a:rPr lang="en-US" dirty="0"/>
              <a:t>linearization of full H/C dynamics:</a:t>
            </a:r>
            <a:endParaRPr lang="en-GB" b="0" i="0" dirty="0">
              <a:latin typeface="Suisse Int'l" panose="020B0504000000000000" pitchFamily="34" charset="77"/>
            </a:endParaRPr>
          </a:p>
        </p:txBody>
      </p:sp>
      <p:sp>
        <p:nvSpPr>
          <p:cNvPr id="28" name="TextBox 27"/>
          <p:cNvSpPr txBox="1"/>
          <p:nvPr/>
        </p:nvSpPr>
        <p:spPr>
          <a:xfrm>
            <a:off x="274050" y="1968786"/>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sp>
        <p:nvSpPr>
          <p:cNvPr id="29" name="TextBox 28"/>
          <p:cNvSpPr txBox="1"/>
          <p:nvPr/>
        </p:nvSpPr>
        <p:spPr>
          <a:xfrm>
            <a:off x="302273" y="4033704"/>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Linear model</a:t>
            </a:r>
          </a:p>
        </p:txBody>
      </p:sp>
      <p:sp>
        <p:nvSpPr>
          <p:cNvPr id="31" name="Freeform 30"/>
          <p:cNvSpPr/>
          <p:nvPr/>
        </p:nvSpPr>
        <p:spPr>
          <a:xfrm flipV="1">
            <a:off x="2512348" y="5624867"/>
            <a:ext cx="1183039" cy="86796"/>
          </a:xfrm>
          <a:custGeom>
            <a:avLst/>
            <a:gdLst>
              <a:gd name="connsiteX0" fmla="*/ 0 w 1095558"/>
              <a:gd name="connsiteY0" fmla="*/ 0 h 190775"/>
              <a:gd name="connsiteX1" fmla="*/ 295275 w 1095558"/>
              <a:gd name="connsiteY1" fmla="*/ 85725 h 190775"/>
              <a:gd name="connsiteX2" fmla="*/ 533400 w 1095558"/>
              <a:gd name="connsiteY2" fmla="*/ 142875 h 190775"/>
              <a:gd name="connsiteX3" fmla="*/ 742950 w 1095558"/>
              <a:gd name="connsiteY3" fmla="*/ 171450 h 190775"/>
              <a:gd name="connsiteX4" fmla="*/ 1038225 w 1095558"/>
              <a:gd name="connsiteY4" fmla="*/ 190500 h 190775"/>
              <a:gd name="connsiteX5" fmla="*/ 1095375 w 1095558"/>
              <a:gd name="connsiteY5" fmla="*/ 180975 h 1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558" h="190775">
                <a:moveTo>
                  <a:pt x="0" y="0"/>
                </a:moveTo>
                <a:lnTo>
                  <a:pt x="295275" y="85725"/>
                </a:lnTo>
                <a:cubicBezTo>
                  <a:pt x="384175" y="109538"/>
                  <a:pt x="458788" y="128588"/>
                  <a:pt x="533400" y="142875"/>
                </a:cubicBezTo>
                <a:cubicBezTo>
                  <a:pt x="608012" y="157162"/>
                  <a:pt x="658813" y="163513"/>
                  <a:pt x="742950" y="171450"/>
                </a:cubicBezTo>
                <a:cubicBezTo>
                  <a:pt x="827088" y="179388"/>
                  <a:pt x="979488" y="188913"/>
                  <a:pt x="1038225" y="190500"/>
                </a:cubicBezTo>
                <a:cubicBezTo>
                  <a:pt x="1096962" y="192087"/>
                  <a:pt x="1096168" y="186531"/>
                  <a:pt x="1095375" y="180975"/>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4106640" y="4933712"/>
            <a:ext cx="2572870" cy="578093"/>
          </a:xfrm>
          <a:prstGeom prst="rect">
            <a:avLst/>
          </a:prstGeom>
          <a:noFill/>
        </p:spPr>
        <p:txBody>
          <a:bodyPr wrap="square" lIns="0" tIns="0" rIns="0" bIns="0" rtlCol="0">
            <a:noAutofit/>
          </a:bodyPr>
          <a:lstStyle/>
          <a:p>
            <a:r>
              <a:rPr lang="en-US" dirty="0"/>
              <a:t>Suitable for:</a:t>
            </a:r>
          </a:p>
          <a:p>
            <a:endParaRPr lang="en-US" b="0" i="0" dirty="0">
              <a:latin typeface="Suisse Int'l" panose="020B0504000000000000" pitchFamily="34" charset="77"/>
            </a:endParaRPr>
          </a:p>
          <a:p>
            <a:endParaRPr lang="en-GB" b="0" i="0" dirty="0">
              <a:latin typeface="Suisse Int'l" panose="020B0504000000000000" pitchFamily="34" charset="77"/>
            </a:endParaRPr>
          </a:p>
        </p:txBody>
      </p:sp>
      <p:sp>
        <p:nvSpPr>
          <p:cNvPr id="35" name="TextBox 34"/>
          <p:cNvSpPr txBox="1"/>
          <p:nvPr/>
        </p:nvSpPr>
        <p:spPr>
          <a:xfrm>
            <a:off x="4566291" y="5286460"/>
            <a:ext cx="2572870" cy="578093"/>
          </a:xfrm>
          <a:prstGeom prst="rect">
            <a:avLst/>
          </a:prstGeom>
          <a:noFill/>
        </p:spPr>
        <p:txBody>
          <a:bodyPr wrap="square" lIns="0" tIns="0" rIns="0" bIns="0" rtlCol="0">
            <a:noAutofit/>
          </a:bodyPr>
          <a:lstStyle/>
          <a:p>
            <a:r>
              <a:rPr lang="en-GB" dirty="0">
                <a:latin typeface="Suisse Int'l" panose="020B0504000000000000" pitchFamily="34" charset="77"/>
              </a:rPr>
              <a:t>FCS design</a:t>
            </a:r>
            <a:endParaRPr lang="en-GB" b="0" i="0" dirty="0">
              <a:latin typeface="Suisse Int'l" panose="020B0504000000000000" pitchFamily="34" charset="77"/>
            </a:endParaRPr>
          </a:p>
        </p:txBody>
      </p:sp>
      <p:sp>
        <p:nvSpPr>
          <p:cNvPr id="36" name="Down Arrow 35"/>
          <p:cNvSpPr/>
          <p:nvPr/>
        </p:nvSpPr>
        <p:spPr>
          <a:xfrm rot="16200000">
            <a:off x="4293127" y="5322216"/>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p:cNvSpPr txBox="1"/>
          <p:nvPr/>
        </p:nvSpPr>
        <p:spPr>
          <a:xfrm>
            <a:off x="4566290" y="5587107"/>
            <a:ext cx="3701409" cy="578093"/>
          </a:xfrm>
          <a:prstGeom prst="rect">
            <a:avLst/>
          </a:prstGeom>
          <a:noFill/>
        </p:spPr>
        <p:txBody>
          <a:bodyPr wrap="square" lIns="0" tIns="0" rIns="0" bIns="0" rtlCol="0">
            <a:noAutofit/>
          </a:bodyPr>
          <a:lstStyle/>
          <a:p>
            <a:r>
              <a:rPr lang="en-GB" dirty="0">
                <a:latin typeface="Suisse Int'l" panose="020B0504000000000000" pitchFamily="34" charset="77"/>
              </a:rPr>
              <a:t>H/C flight simulation</a:t>
            </a:r>
            <a:endParaRPr lang="en-GB" b="0" i="0" dirty="0">
              <a:latin typeface="Suisse Int'l" panose="020B0504000000000000" pitchFamily="34" charset="77"/>
            </a:endParaRPr>
          </a:p>
        </p:txBody>
      </p:sp>
      <p:sp>
        <p:nvSpPr>
          <p:cNvPr id="38" name="Down Arrow 37"/>
          <p:cNvSpPr/>
          <p:nvPr/>
        </p:nvSpPr>
        <p:spPr>
          <a:xfrm rot="16200000">
            <a:off x="4293127" y="5622863"/>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4566290" y="5922182"/>
            <a:ext cx="3533709" cy="578093"/>
          </a:xfrm>
          <a:prstGeom prst="rect">
            <a:avLst/>
          </a:prstGeom>
          <a:noFill/>
        </p:spPr>
        <p:txBody>
          <a:bodyPr wrap="square" lIns="0" tIns="0" rIns="0" bIns="0" rtlCol="0">
            <a:noAutofit/>
          </a:bodyPr>
          <a:lstStyle/>
          <a:p>
            <a:r>
              <a:rPr lang="en-GB" dirty="0">
                <a:latin typeface="Suisse Int'l" panose="020B0504000000000000" pitchFamily="34" charset="77"/>
              </a:rPr>
              <a:t>Aircraft dynamic stability analysis</a:t>
            </a:r>
            <a:endParaRPr lang="en-GB" b="0" i="0" dirty="0">
              <a:latin typeface="Suisse Int'l" panose="020B0504000000000000" pitchFamily="34" charset="77"/>
            </a:endParaRPr>
          </a:p>
        </p:txBody>
      </p:sp>
      <p:sp>
        <p:nvSpPr>
          <p:cNvPr id="40" name="Down Arrow 39"/>
          <p:cNvSpPr/>
          <p:nvPr/>
        </p:nvSpPr>
        <p:spPr>
          <a:xfrm rot="16200000">
            <a:off x="4293127" y="5957938"/>
            <a:ext cx="145597" cy="2047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feld 7">
            <a:extLst>
              <a:ext uri="{FF2B5EF4-FFF2-40B4-BE49-F238E27FC236}">
                <a16:creationId xmlns:a16="http://schemas.microsoft.com/office/drawing/2014/main" id="{D525950E-E2D5-44E9-99B7-25377F969FE6}"/>
              </a:ext>
            </a:extLst>
          </p:cNvPr>
          <p:cNvSpPr txBox="1"/>
          <p:nvPr/>
        </p:nvSpPr>
        <p:spPr>
          <a:xfrm>
            <a:off x="1331321" y="1011713"/>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42" name="Arc 41"/>
          <p:cNvSpPr/>
          <p:nvPr/>
        </p:nvSpPr>
        <p:spPr>
          <a:xfrm>
            <a:off x="748839" y="3253197"/>
            <a:ext cx="6581902" cy="3125415"/>
          </a:xfrm>
          <a:prstGeom prst="arc">
            <a:avLst>
              <a:gd name="adj1" fmla="val 20455170"/>
              <a:gd name="adj2" fmla="val 1122477"/>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96138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247B3B00-EC7E-41EE-96A7-89CEF03D36D5}"/>
              </a:ext>
            </a:extLst>
          </p:cNvPr>
          <p:cNvSpPr/>
          <p:nvPr/>
        </p:nvSpPr>
        <p:spPr>
          <a:xfrm>
            <a:off x="65860" y="1527700"/>
            <a:ext cx="3546617" cy="379958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34">
            <a:extLst>
              <a:ext uri="{FF2B5EF4-FFF2-40B4-BE49-F238E27FC236}">
                <a16:creationId xmlns:a16="http://schemas.microsoft.com/office/drawing/2014/main" id="{11924519-F1E6-4E70-9602-AB6E8ED1FD52}"/>
              </a:ext>
            </a:extLst>
          </p:cNvPr>
          <p:cNvSpPr/>
          <p:nvPr/>
        </p:nvSpPr>
        <p:spPr>
          <a:xfrm>
            <a:off x="1081201" y="1910000"/>
            <a:ext cx="1918357" cy="12652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oAutofit/>
          </a:bodyPr>
          <a:lstStyle/>
          <a:p>
            <a:pPr algn="ctr"/>
            <a:endParaRPr lang="en-GB">
              <a:solidFill>
                <a:schemeClr val="tx1"/>
              </a:solidFill>
              <a:latin typeface="Suisse Int'l" panose="020B0504000000000000" pitchFamily="34" charset="77"/>
            </a:endParaRP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7</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29" name="TextBox 28"/>
          <p:cNvSpPr txBox="1"/>
          <p:nvPr/>
        </p:nvSpPr>
        <p:spPr>
          <a:xfrm>
            <a:off x="906188" y="5333514"/>
            <a:ext cx="6048422" cy="2560320"/>
          </a:xfrm>
          <a:prstGeom prst="rect">
            <a:avLst/>
          </a:prstGeom>
          <a:noFill/>
        </p:spPr>
        <p:txBody>
          <a:bodyPr wrap="square" lIns="0" tIns="0" rIns="0" bIns="0" rtlCol="0">
            <a:noAutofit/>
          </a:bodyPr>
          <a:lstStyle/>
          <a:p>
            <a:pPr algn="l"/>
            <a:r>
              <a:rPr lang="en-GB" dirty="0">
                <a:latin typeface="Suisse Int'l" panose="020B0504000000000000" pitchFamily="34" charset="77"/>
              </a:rPr>
              <a:t>System ID provides an </a:t>
            </a:r>
            <a:r>
              <a:rPr lang="en-GB" u="sng" dirty="0">
                <a:latin typeface="Suisse Int'l" panose="020B0504000000000000" pitchFamily="34" charset="77"/>
              </a:rPr>
              <a:t>accurate</a:t>
            </a:r>
            <a:r>
              <a:rPr lang="en-GB" dirty="0">
                <a:latin typeface="Suisse Int'l" panose="020B0504000000000000" pitchFamily="34" charset="77"/>
              </a:rPr>
              <a:t>, </a:t>
            </a:r>
            <a:r>
              <a:rPr lang="en-GB" u="sng" dirty="0">
                <a:latin typeface="Suisse Int'l" panose="020B0504000000000000" pitchFamily="34" charset="77"/>
              </a:rPr>
              <a:t>simple</a:t>
            </a:r>
            <a:r>
              <a:rPr lang="en-GB" dirty="0">
                <a:latin typeface="Suisse Int'l" panose="020B0504000000000000" pitchFamily="34" charset="77"/>
              </a:rPr>
              <a:t> and </a:t>
            </a:r>
            <a:r>
              <a:rPr lang="en-GB" u="sng" dirty="0">
                <a:latin typeface="Suisse Int'l" panose="020B0504000000000000" pitchFamily="34" charset="77"/>
              </a:rPr>
              <a:t>reliable</a:t>
            </a:r>
            <a:r>
              <a:rPr lang="en-GB" dirty="0">
                <a:latin typeface="Suisse Int'l" panose="020B0504000000000000" pitchFamily="34" charset="77"/>
              </a:rPr>
              <a:t> </a:t>
            </a:r>
            <a:endParaRPr lang="en-GB" dirty="0" smtClean="0">
              <a:latin typeface="Suisse Int'l" panose="020B0504000000000000" pitchFamily="34" charset="77"/>
            </a:endParaRPr>
          </a:p>
          <a:p>
            <a:pPr algn="l"/>
            <a:r>
              <a:rPr lang="en-GB" dirty="0" smtClean="0">
                <a:latin typeface="Suisse Int'l" panose="020B0504000000000000" pitchFamily="34" charset="77"/>
              </a:rPr>
              <a:t>model </a:t>
            </a:r>
            <a:r>
              <a:rPr lang="en-GB" dirty="0">
                <a:latin typeface="Suisse Int'l" panose="020B0504000000000000" pitchFamily="34" charset="77"/>
              </a:rPr>
              <a:t>of the H/C dynamics</a:t>
            </a:r>
            <a:br>
              <a:rPr lang="en-GB" dirty="0">
                <a:latin typeface="Suisse Int'l" panose="020B0504000000000000" pitchFamily="34" charset="77"/>
              </a:rPr>
            </a:br>
            <a:r>
              <a:rPr lang="en-GB" dirty="0">
                <a:latin typeface="Suisse Int'l" panose="020B0504000000000000" pitchFamily="34" charset="77"/>
              </a:rPr>
              <a:t>obtained from </a:t>
            </a:r>
            <a:r>
              <a:rPr lang="en-GB" u="sng" dirty="0">
                <a:latin typeface="Suisse Int'l" panose="020B0504000000000000" pitchFamily="34" charset="77"/>
              </a:rPr>
              <a:t>real</a:t>
            </a:r>
            <a:r>
              <a:rPr lang="en-GB" dirty="0">
                <a:latin typeface="Suisse Int'l" panose="020B0504000000000000" pitchFamily="34" charset="77"/>
              </a:rPr>
              <a:t> flight test data of the </a:t>
            </a:r>
            <a:r>
              <a:rPr lang="en-GB" u="sng" dirty="0">
                <a:latin typeface="Suisse Int'l" panose="020B0504000000000000" pitchFamily="34" charset="77"/>
              </a:rPr>
              <a:t>real</a:t>
            </a:r>
            <a:r>
              <a:rPr lang="en-GB" dirty="0">
                <a:latin typeface="Suisse Int'l" panose="020B0504000000000000" pitchFamily="34" charset="77"/>
              </a:rPr>
              <a:t> H/C</a:t>
            </a:r>
          </a:p>
        </p:txBody>
      </p:sp>
      <p:pic>
        <p:nvPicPr>
          <p:cNvPr id="30" name="Picture 29"/>
          <p:cNvPicPr>
            <a:picLocks noChangeAspect="1"/>
          </p:cNvPicPr>
          <p:nvPr/>
        </p:nvPicPr>
        <p:blipFill rotWithShape="1">
          <a:blip r:embed="rId3"/>
          <a:srcRect l="4882" r="4277"/>
          <a:stretch/>
        </p:blipFill>
        <p:spPr>
          <a:xfrm>
            <a:off x="3690174" y="1255014"/>
            <a:ext cx="5366108" cy="3141027"/>
          </a:xfrm>
          <a:prstGeom prst="rect">
            <a:avLst/>
          </a:prstGeom>
        </p:spPr>
      </p:pic>
      <p:sp>
        <p:nvSpPr>
          <p:cNvPr id="36" name="Arc 35"/>
          <p:cNvSpPr/>
          <p:nvPr/>
        </p:nvSpPr>
        <p:spPr>
          <a:xfrm>
            <a:off x="1824319" y="1007013"/>
            <a:ext cx="2106080" cy="4183862"/>
          </a:xfrm>
          <a:prstGeom prst="arc">
            <a:avLst>
              <a:gd name="adj1" fmla="val 15365335"/>
              <a:gd name="adj2" fmla="val 1159385"/>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p:cNvSpPr txBox="1"/>
          <p:nvPr/>
        </p:nvSpPr>
        <p:spPr>
          <a:xfrm>
            <a:off x="7274350" y="5371948"/>
            <a:ext cx="1936376" cy="138021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GB" b="0" i="0" dirty="0" smtClean="0">
                <a:latin typeface="Suisse Int'l" panose="020B0504000000000000" pitchFamily="34" charset="77"/>
              </a:rPr>
              <a:t>LUTs</a:t>
            </a:r>
            <a:endParaRPr lang="en-GB" dirty="0">
              <a:latin typeface="Suisse Int'l" panose="020B0504000000000000" pitchFamily="34" charset="77"/>
            </a:endParaRPr>
          </a:p>
          <a:p>
            <a:pPr marL="285750" indent="-285750" algn="l">
              <a:buFont typeface="Arial" panose="020B0604020202020204" pitchFamily="34" charset="0"/>
              <a:buChar char="•"/>
            </a:pPr>
            <a:r>
              <a:rPr lang="en-GB" dirty="0" smtClean="0">
                <a:latin typeface="Suisse Int'l" panose="020B0504000000000000" pitchFamily="34" charset="77"/>
              </a:rPr>
              <a:t>LPV model</a:t>
            </a:r>
          </a:p>
          <a:p>
            <a:pPr marL="285750" indent="-285750" algn="l">
              <a:buFont typeface="Arial" panose="020B0604020202020204" pitchFamily="34" charset="0"/>
              <a:buChar char="•"/>
            </a:pPr>
            <a:r>
              <a:rPr lang="en-GB" dirty="0" smtClean="0">
                <a:latin typeface="Suisse Int'l" panose="020B0504000000000000" pitchFamily="34" charset="77"/>
              </a:rPr>
              <a:t>…</a:t>
            </a:r>
            <a:endParaRPr lang="en-GB" dirty="0">
              <a:latin typeface="Suisse Int'l" panose="020B0504000000000000" pitchFamily="34" charset="77"/>
            </a:endParaRPr>
          </a:p>
        </p:txBody>
      </p:sp>
      <p:sp>
        <p:nvSpPr>
          <p:cNvPr id="38" name="Right Brace 37"/>
          <p:cNvSpPr/>
          <p:nvPr/>
        </p:nvSpPr>
        <p:spPr>
          <a:xfrm>
            <a:off x="6341421" y="5333514"/>
            <a:ext cx="161364" cy="943458"/>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ight Brace 40"/>
          <p:cNvSpPr/>
          <p:nvPr/>
        </p:nvSpPr>
        <p:spPr>
          <a:xfrm rot="10800000">
            <a:off x="7103243" y="5331196"/>
            <a:ext cx="171107" cy="945776"/>
          </a:xfrm>
          <a:prstGeom prst="rightBrace">
            <a:avLst/>
          </a:prstGeom>
          <a:ln w="22225">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feld 2">
            <a:extLst>
              <a:ext uri="{FF2B5EF4-FFF2-40B4-BE49-F238E27FC236}">
                <a16:creationId xmlns:a16="http://schemas.microsoft.com/office/drawing/2014/main" id="{7CC2B459-1E83-44A7-A943-FF90A123FFD1}"/>
              </a:ext>
            </a:extLst>
          </p:cNvPr>
          <p:cNvSpPr txBox="1"/>
          <p:nvPr/>
        </p:nvSpPr>
        <p:spPr>
          <a:xfrm>
            <a:off x="2286424" y="3460167"/>
            <a:ext cx="1314450" cy="634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Equations of Motion</a:t>
            </a:r>
          </a:p>
        </p:txBody>
      </p:sp>
      <p:sp>
        <p:nvSpPr>
          <p:cNvPr id="6" name="Geschweifte Klammer links 5">
            <a:extLst>
              <a:ext uri="{FF2B5EF4-FFF2-40B4-BE49-F238E27FC236}">
                <a16:creationId xmlns:a16="http://schemas.microsoft.com/office/drawing/2014/main" id="{ACD2B24B-D17C-4FAB-B115-11700A1D99BE}"/>
              </a:ext>
            </a:extLst>
          </p:cNvPr>
          <p:cNvSpPr/>
          <p:nvPr/>
        </p:nvSpPr>
        <p:spPr>
          <a:xfrm rot="5400000">
            <a:off x="1700280" y="86186"/>
            <a:ext cx="248077" cy="3131106"/>
          </a:xfrm>
          <a:prstGeom prst="leftBrace">
            <a:avLst/>
          </a:prstGeom>
          <a:ln w="28575">
            <a:solidFill>
              <a:srgbClr val="0070C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D525950E-E2D5-44E9-99B7-25377F969FE6}"/>
              </a:ext>
            </a:extLst>
          </p:cNvPr>
          <p:cNvSpPr txBox="1"/>
          <p:nvPr/>
        </p:nvSpPr>
        <p:spPr>
          <a:xfrm>
            <a:off x="1470352" y="973891"/>
            <a:ext cx="2057859" cy="402844"/>
          </a:xfrm>
          <a:prstGeom prst="rect">
            <a:avLst/>
          </a:prstGeom>
          <a:noFill/>
        </p:spPr>
        <p:txBody>
          <a:bodyPr vert="horz" wrap="square" lIns="0" tIns="0" rIns="0" bIns="0" rtlCol="0">
            <a:noAutofit/>
          </a:bodyPr>
          <a:lstStyle/>
          <a:p>
            <a:pPr algn="l"/>
            <a:r>
              <a:rPr lang="en-GB" b="0" i="0" u="sng" dirty="0">
                <a:latin typeface="Suisse Int'l" panose="020B0504000000000000" pitchFamily="34" charset="77"/>
              </a:rPr>
              <a:t>Dynamic </a:t>
            </a:r>
            <a:br>
              <a:rPr lang="en-GB" b="0" i="0" u="sng" dirty="0">
                <a:latin typeface="Suisse Int'l" panose="020B0504000000000000" pitchFamily="34" charset="77"/>
              </a:rPr>
            </a:br>
            <a:r>
              <a:rPr lang="en-GB" u="sng" dirty="0">
                <a:latin typeface="Suisse Int'l" panose="020B0504000000000000" pitchFamily="34" charset="77"/>
              </a:rPr>
              <a:t>S</a:t>
            </a:r>
            <a:r>
              <a:rPr lang="en-GB" b="0" i="0" u="sng" dirty="0">
                <a:latin typeface="Suisse Int'l" panose="020B0504000000000000" pitchFamily="34" charset="77"/>
              </a:rPr>
              <a:t>imulation</a:t>
            </a:r>
          </a:p>
        </p:txBody>
      </p:sp>
      <p:sp>
        <p:nvSpPr>
          <p:cNvPr id="21" name="Arc 35">
            <a:extLst>
              <a:ext uri="{FF2B5EF4-FFF2-40B4-BE49-F238E27FC236}">
                <a16:creationId xmlns:a16="http://schemas.microsoft.com/office/drawing/2014/main" id="{EE60CE86-FA29-4532-9167-F3041E71579A}"/>
              </a:ext>
            </a:extLst>
          </p:cNvPr>
          <p:cNvSpPr/>
          <p:nvPr/>
        </p:nvSpPr>
        <p:spPr>
          <a:xfrm flipH="1">
            <a:off x="661882" y="3829293"/>
            <a:ext cx="875688" cy="1778098"/>
          </a:xfrm>
          <a:prstGeom prst="arc">
            <a:avLst>
              <a:gd name="adj1" fmla="val 18922820"/>
              <a:gd name="adj2" fmla="val 4210448"/>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feld 25">
            <a:extLst>
              <a:ext uri="{FF2B5EF4-FFF2-40B4-BE49-F238E27FC236}">
                <a16:creationId xmlns:a16="http://schemas.microsoft.com/office/drawing/2014/main" id="{E0CEA2FC-6F40-46C3-ADAE-B905745C2E85}"/>
              </a:ext>
            </a:extLst>
          </p:cNvPr>
          <p:cNvSpPr txBox="1"/>
          <p:nvPr/>
        </p:nvSpPr>
        <p:spPr>
          <a:xfrm>
            <a:off x="576969" y="3256637"/>
            <a:ext cx="1355794" cy="10684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tx1">
                <a:lumMod val="75000"/>
                <a:lumOff val="25000"/>
              </a:schemeClr>
            </a:solidFill>
          </a:ln>
        </p:spPr>
        <p:txBody>
          <a:bodyPr wrap="square" lIns="0" tIns="0" rIns="0" bIns="0" rtlCol="0" anchor="ctr">
            <a:noAutofit/>
          </a:bodyPr>
          <a:lstStyle/>
          <a:p>
            <a:pPr algn="ctr"/>
            <a:r>
              <a:rPr lang="en-GB" sz="1400" b="0" i="0" dirty="0">
                <a:latin typeface="Suisse Int'l" panose="020B0504000000000000" pitchFamily="34" charset="77"/>
              </a:rPr>
              <a:t>Aerodynamic, structural and propulsive</a:t>
            </a:r>
            <a:br>
              <a:rPr lang="en-GB" sz="1400" b="0" i="0" dirty="0">
                <a:latin typeface="Suisse Int'l" panose="020B0504000000000000" pitchFamily="34" charset="77"/>
              </a:rPr>
            </a:br>
            <a:r>
              <a:rPr lang="en-GB" sz="1400" b="0" i="0" dirty="0">
                <a:latin typeface="Suisse Int'l" panose="020B0504000000000000" pitchFamily="34" charset="77"/>
              </a:rPr>
              <a:t> H/C model</a:t>
            </a:r>
          </a:p>
        </p:txBody>
      </p:sp>
      <p:sp>
        <p:nvSpPr>
          <p:cNvPr id="19" name="Textfeld 18">
            <a:extLst>
              <a:ext uri="{FF2B5EF4-FFF2-40B4-BE49-F238E27FC236}">
                <a16:creationId xmlns:a16="http://schemas.microsoft.com/office/drawing/2014/main" id="{CED2738B-0CED-46F4-9222-48CEB3C0C272}"/>
              </a:ext>
            </a:extLst>
          </p:cNvPr>
          <p:cNvSpPr txBox="1"/>
          <p:nvPr/>
        </p:nvSpPr>
        <p:spPr>
          <a:xfrm>
            <a:off x="1351746" y="2309044"/>
            <a:ext cx="1123594" cy="426906"/>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Pilot </a:t>
            </a:r>
            <a:br>
              <a:rPr lang="en-GB" sz="1400" b="0" i="0" dirty="0">
                <a:latin typeface="Suisse Int'l" panose="020B0504000000000000" pitchFamily="34" charset="77"/>
              </a:rPr>
            </a:br>
            <a:r>
              <a:rPr lang="en-GB" sz="1400" b="0" i="0" dirty="0">
                <a:latin typeface="Suisse Int'l" panose="020B0504000000000000" pitchFamily="34" charset="77"/>
              </a:rPr>
              <a:t>inputs</a:t>
            </a:r>
          </a:p>
        </p:txBody>
      </p:sp>
      <p:sp>
        <p:nvSpPr>
          <p:cNvPr id="20" name="Geschweifte Klammer links 19">
            <a:extLst>
              <a:ext uri="{FF2B5EF4-FFF2-40B4-BE49-F238E27FC236}">
                <a16:creationId xmlns:a16="http://schemas.microsoft.com/office/drawing/2014/main" id="{364D9391-A506-48B1-9BA4-7E3F0BC9021F}"/>
              </a:ext>
            </a:extLst>
          </p:cNvPr>
          <p:cNvSpPr/>
          <p:nvPr/>
        </p:nvSpPr>
        <p:spPr>
          <a:xfrm>
            <a:off x="1979718" y="2007794"/>
            <a:ext cx="174229" cy="112258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93A14A3E-743F-4380-8087-A7275F3A55D5}"/>
                  </a:ext>
                </a:extLst>
              </p:cNvPr>
              <p:cNvSpPr txBox="1"/>
              <p:nvPr/>
            </p:nvSpPr>
            <p:spPr>
              <a:xfrm>
                <a:off x="2078607" y="1977564"/>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𝑐𝑜𝑙</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𝑙𝑎𝑡</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𝑙𝑜𝑛𝑔</m:t>
                          </m:r>
                        </m:sub>
                      </m:sSub>
                    </m:oMath>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𝛿</m:t>
                          </m:r>
                        </m:e>
                        <m:sub>
                          <m:r>
                            <a:rPr lang="es-ES" b="0" i="1" smtClean="0">
                              <a:latin typeface="Cambria Math" panose="02040503050406030204" pitchFamily="18" charset="0"/>
                            </a:rPr>
                            <m:t>𝑝𝑒𝑑</m:t>
                          </m:r>
                        </m:sub>
                      </m:sSub>
                    </m:oMath>
                  </m:oMathPara>
                </a14:m>
                <a:endParaRPr lang="es-ES" b="0" i="0" dirty="0">
                  <a:latin typeface="Suisse Int'l" panose="020B0504000000000000" pitchFamily="34" charset="77"/>
                </a:endParaRPr>
              </a:p>
              <a:p>
                <a:pPr algn="l"/>
                <a:endParaRPr lang="en-GB" b="0" i="0" dirty="0">
                  <a:latin typeface="Suisse Int'l" panose="020B0504000000000000" pitchFamily="34" charset="77"/>
                </a:endParaRPr>
              </a:p>
            </p:txBody>
          </p:sp>
        </mc:Choice>
        <mc:Fallback xmlns="">
          <p:sp>
            <p:nvSpPr>
              <p:cNvPr id="23" name="Textfeld 22">
                <a:extLst>
                  <a:ext uri="{FF2B5EF4-FFF2-40B4-BE49-F238E27FC236}">
                    <a16:creationId xmlns:a16="http://schemas.microsoft.com/office/drawing/2014/main" id="{93A14A3E-743F-4380-8087-A7275F3A55D5}"/>
                  </a:ext>
                </a:extLst>
              </p:cNvPr>
              <p:cNvSpPr txBox="1">
                <a:spLocks noRot="1" noChangeAspect="1" noMove="1" noResize="1" noEditPoints="1" noAdjustHandles="1" noChangeArrowheads="1" noChangeShapeType="1" noTextEdit="1"/>
              </p:cNvSpPr>
              <p:nvPr/>
            </p:nvSpPr>
            <p:spPr>
              <a:xfrm>
                <a:off x="2078607" y="1977564"/>
                <a:ext cx="914400" cy="914400"/>
              </a:xfrm>
              <a:prstGeom prst="rect">
                <a:avLst/>
              </a:prstGeom>
              <a:blipFill>
                <a:blip r:embed="rId4"/>
                <a:stretch>
                  <a:fillRect b="-31333"/>
                </a:stretch>
              </a:blipFill>
            </p:spPr>
            <p:txBody>
              <a:bodyPr/>
              <a:lstStyle/>
              <a:p>
                <a:r>
                  <a:rPr lang="en-GB">
                    <a:noFill/>
                  </a:rPr>
                  <a:t> </a:t>
                </a:r>
              </a:p>
            </p:txBody>
          </p:sp>
        </mc:Fallback>
      </mc:AlternateContent>
      <p:cxnSp>
        <p:nvCxnSpPr>
          <p:cNvPr id="39" name="Straight Arrow Connector 31">
            <a:extLst>
              <a:ext uri="{FF2B5EF4-FFF2-40B4-BE49-F238E27FC236}">
                <a16:creationId xmlns:a16="http://schemas.microsoft.com/office/drawing/2014/main" id="{26C40155-A541-48E5-AAF6-64C2FA31132E}"/>
              </a:ext>
            </a:extLst>
          </p:cNvPr>
          <p:cNvCxnSpPr>
            <a:cxnSpLocks/>
            <a:stCxn id="3" idx="1"/>
            <a:endCxn id="26" idx="3"/>
          </p:cNvCxnSpPr>
          <p:nvPr/>
        </p:nvCxnSpPr>
        <p:spPr>
          <a:xfrm flipH="1">
            <a:off x="1932763" y="3777175"/>
            <a:ext cx="353661" cy="13698"/>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Geschweifte Klammer links 43">
            <a:extLst>
              <a:ext uri="{FF2B5EF4-FFF2-40B4-BE49-F238E27FC236}">
                <a16:creationId xmlns:a16="http://schemas.microsoft.com/office/drawing/2014/main" id="{B4F0A06B-2BBB-4C94-9523-9D9EF580A4BD}"/>
              </a:ext>
            </a:extLst>
          </p:cNvPr>
          <p:cNvSpPr/>
          <p:nvPr/>
        </p:nvSpPr>
        <p:spPr>
          <a:xfrm rot="5400000">
            <a:off x="1953616" y="3572308"/>
            <a:ext cx="204951" cy="1739976"/>
          </a:xfrm>
          <a:prstGeom prst="leftBrace">
            <a:avLst/>
          </a:prstGeom>
          <a:noFill/>
          <a:ln w="1905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1E04A84-E8AE-4733-B6D2-697F16A5C91A}"/>
                  </a:ext>
                </a:extLst>
              </p:cNvPr>
              <p:cNvSpPr txBox="1"/>
              <p:nvPr/>
            </p:nvSpPr>
            <p:spPr>
              <a:xfrm>
                <a:off x="1186104" y="4553848"/>
                <a:ext cx="1846977" cy="600848"/>
              </a:xfrm>
              <a:prstGeom prst="rect">
                <a:avLst/>
              </a:prstGeom>
              <a:noFill/>
            </p:spPr>
            <p:txBody>
              <a:bodyPr wrap="none" lIns="0" tIns="0" rIns="0" bIns="0" rtlCol="0">
                <a:noAutofit/>
              </a:bodyPr>
              <a:lstStyle/>
              <a:p>
                <a:r>
                  <a:rPr lang="en-US" b="0" dirty="0"/>
                  <a:t>Forces: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US" b="0" i="1" dirty="0">
                    <a:latin typeface="Cambria Math" panose="02040503050406030204" pitchFamily="18" charset="0"/>
                  </a:rPr>
                  <a:t/>
                </a:r>
                <a:br>
                  <a:rPr lang="en-US" b="0" i="1" dirty="0">
                    <a:latin typeface="Cambria Math" panose="02040503050406030204" pitchFamily="18" charset="0"/>
                  </a:rPr>
                </a:br>
                <a:r>
                  <a:rPr lang="en-US" b="0" dirty="0">
                    <a:latin typeface="Cambria Math" panose="02040503050406030204" pitchFamily="18" charset="0"/>
                  </a:rPr>
                  <a:t>Moments: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b="0" i="0" dirty="0">
                    <a:latin typeface="Suisse Int'l" panose="020B0504000000000000" pitchFamily="34" charset="77"/>
                  </a:rPr>
                  <a:t/>
                </a:r>
                <a:br>
                  <a:rPr lang="en-US" b="0" i="0" dirty="0">
                    <a:latin typeface="Suisse Int'l" panose="020B0504000000000000" pitchFamily="34" charset="77"/>
                  </a:rPr>
                </a:br>
                <a:endParaRPr lang="en-US" b="0" i="0" dirty="0">
                  <a:latin typeface="Suisse Int'l" panose="020B0504000000000000" pitchFamily="34" charset="77"/>
                </a:endParaRPr>
              </a:p>
            </p:txBody>
          </p:sp>
        </mc:Choice>
        <mc:Fallback xmlns="">
          <p:sp>
            <p:nvSpPr>
              <p:cNvPr id="45" name="Textfeld 44">
                <a:extLst>
                  <a:ext uri="{FF2B5EF4-FFF2-40B4-BE49-F238E27FC236}">
                    <a16:creationId xmlns:a16="http://schemas.microsoft.com/office/drawing/2014/main" id="{01E04A84-E8AE-4733-B6D2-697F16A5C91A}"/>
                  </a:ext>
                </a:extLst>
              </p:cNvPr>
              <p:cNvSpPr txBox="1">
                <a:spLocks noRot="1" noChangeAspect="1" noMove="1" noResize="1" noEditPoints="1" noAdjustHandles="1" noChangeArrowheads="1" noChangeShapeType="1" noTextEdit="1"/>
              </p:cNvSpPr>
              <p:nvPr/>
            </p:nvSpPr>
            <p:spPr>
              <a:xfrm>
                <a:off x="1186104" y="4553848"/>
                <a:ext cx="1846977" cy="600848"/>
              </a:xfrm>
              <a:prstGeom prst="rect">
                <a:avLst/>
              </a:prstGeom>
              <a:blipFill>
                <a:blip r:embed="rId5"/>
                <a:stretch>
                  <a:fillRect l="-7921" t="-13131" b="-13131"/>
                </a:stretch>
              </a:blipFill>
            </p:spPr>
            <p:txBody>
              <a:bodyPr/>
              <a:lstStyle/>
              <a:p>
                <a:r>
                  <a:rPr lang="en-GB">
                    <a:noFill/>
                  </a:rPr>
                  <a:t> </a:t>
                </a:r>
              </a:p>
            </p:txBody>
          </p:sp>
        </mc:Fallback>
      </mc:AlternateContent>
      <p:sp>
        <p:nvSpPr>
          <p:cNvPr id="46" name="Arc 35">
            <a:extLst>
              <a:ext uri="{FF2B5EF4-FFF2-40B4-BE49-F238E27FC236}">
                <a16:creationId xmlns:a16="http://schemas.microsoft.com/office/drawing/2014/main" id="{EDA256F2-F4E0-42FD-92FA-BF61EC14BD2D}"/>
              </a:ext>
            </a:extLst>
          </p:cNvPr>
          <p:cNvSpPr/>
          <p:nvPr/>
        </p:nvSpPr>
        <p:spPr>
          <a:xfrm flipH="1" flipV="1">
            <a:off x="3368425" y="3304263"/>
            <a:ext cx="2923841" cy="1199130"/>
          </a:xfrm>
          <a:prstGeom prst="arc">
            <a:avLst>
              <a:gd name="adj1" fmla="val 11647274"/>
              <a:gd name="adj2" fmla="val 21578000"/>
            </a:avLst>
          </a:prstGeom>
          <a:ln w="28575">
            <a:solidFill>
              <a:schemeClr val="tx2">
                <a:lumMod val="75000"/>
              </a:schemeClr>
            </a:solidFill>
            <a:headEnd type="arrow"/>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Rechteck 46">
            <a:extLst>
              <a:ext uri="{FF2B5EF4-FFF2-40B4-BE49-F238E27FC236}">
                <a16:creationId xmlns:a16="http://schemas.microsoft.com/office/drawing/2014/main" id="{F96EB43C-78B8-4730-BD07-80DAAB80927E}"/>
              </a:ext>
            </a:extLst>
          </p:cNvPr>
          <p:cNvSpPr/>
          <p:nvPr/>
        </p:nvSpPr>
        <p:spPr>
          <a:xfrm>
            <a:off x="3690174" y="1393173"/>
            <a:ext cx="5360686" cy="3002868"/>
          </a:xfrm>
          <a:prstGeom prst="rect">
            <a:avLst/>
          </a:prstGeom>
          <a:solidFill>
            <a:srgbClr val="47855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Arrow Connector 31">
            <a:extLst>
              <a:ext uri="{FF2B5EF4-FFF2-40B4-BE49-F238E27FC236}">
                <a16:creationId xmlns:a16="http://schemas.microsoft.com/office/drawing/2014/main" id="{5B810004-CD4B-4A34-9A7D-4DA8D6494366}"/>
              </a:ext>
            </a:extLst>
          </p:cNvPr>
          <p:cNvCxnSpPr>
            <a:cxnSpLocks/>
          </p:cNvCxnSpPr>
          <p:nvPr/>
        </p:nvCxnSpPr>
        <p:spPr>
          <a:xfrm flipV="1">
            <a:off x="1829567" y="1722854"/>
            <a:ext cx="0" cy="310972"/>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E4259FB-36D9-684C-95F0-18535CB57C6B}"/>
              </a:ext>
            </a:extLst>
          </p:cNvPr>
          <p:cNvSpPr txBox="1">
            <a:spLocks/>
          </p:cNvSpPr>
          <p:nvPr/>
        </p:nvSpPr>
        <p:spPr>
          <a:xfrm>
            <a:off x="504000" y="392724"/>
            <a:ext cx="6523643" cy="472431"/>
          </a:xfrm>
          <a:prstGeom prst="rect">
            <a:avLst/>
          </a:prstGeom>
        </p:spPr>
        <p:txBody>
          <a:bodyPr vert="horz" lIns="0" tIns="0" rIns="0" bIns="0" rtlCol="0" anchor="b">
            <a:noAutofit/>
          </a:bodyPr>
          <a:lstStyle>
            <a:lvl1pPr algn="l" defTabSz="914400" rtl="0" eaLnBrk="1" latinLnBrk="0" hangingPunct="1">
              <a:lnSpc>
                <a:spcPts val="2400"/>
              </a:lnSpc>
              <a:spcBef>
                <a:spcPct val="0"/>
              </a:spcBef>
              <a:buNone/>
              <a:defRPr sz="2000" b="1" i="0" kern="1200">
                <a:solidFill>
                  <a:schemeClr val="tx1"/>
                </a:solidFill>
                <a:latin typeface="Arial"/>
                <a:ea typeface="+mj-ea"/>
                <a:cs typeface="Arial"/>
              </a:defRPr>
            </a:lvl1pPr>
          </a:lstStyle>
          <a:p>
            <a:r>
              <a:rPr lang="en-GB"/>
              <a:t>Aircraft Simulation – Current Kopter approach</a:t>
            </a:r>
            <a:endParaRPr lang="en-GB" dirty="0"/>
          </a:p>
        </p:txBody>
      </p:sp>
      <p:cxnSp>
        <p:nvCxnSpPr>
          <p:cNvPr id="12" name="Straight Arrow Connector 11"/>
          <p:cNvCxnSpPr>
            <a:cxnSpLocks/>
          </p:cNvCxnSpPr>
          <p:nvPr/>
        </p:nvCxnSpPr>
        <p:spPr>
          <a:xfrm flipV="1">
            <a:off x="2061321" y="3783305"/>
            <a:ext cx="0" cy="556515"/>
          </a:xfrm>
          <a:prstGeom prst="straightConnector1">
            <a:avLst/>
          </a:prstGeom>
          <a:ln w="28575">
            <a:solidFill>
              <a:srgbClr val="0070C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33" name="Left Brace 24">
            <a:extLst>
              <a:ext uri="{FF2B5EF4-FFF2-40B4-BE49-F238E27FC236}">
                <a16:creationId xmlns:a16="http://schemas.microsoft.com/office/drawing/2014/main" id="{7FB70BD5-A673-4579-8403-B6CFBFA9FDB2}"/>
              </a:ext>
            </a:extLst>
          </p:cNvPr>
          <p:cNvSpPr/>
          <p:nvPr/>
        </p:nvSpPr>
        <p:spPr>
          <a:xfrm>
            <a:off x="335500" y="1906675"/>
            <a:ext cx="192719" cy="3248022"/>
          </a:xfrm>
          <a:prstGeom prst="leftBrace">
            <a:avLst/>
          </a:prstGeom>
          <a:ln w="22225">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TextBox 27">
            <a:extLst>
              <a:ext uri="{FF2B5EF4-FFF2-40B4-BE49-F238E27FC236}">
                <a16:creationId xmlns:a16="http://schemas.microsoft.com/office/drawing/2014/main" id="{A54CBC7C-A233-43DA-8FF8-0237E63177A2}"/>
              </a:ext>
            </a:extLst>
          </p:cNvPr>
          <p:cNvSpPr txBox="1"/>
          <p:nvPr/>
        </p:nvSpPr>
        <p:spPr>
          <a:xfrm>
            <a:off x="77117" y="2264688"/>
            <a:ext cx="342658" cy="1858243"/>
          </a:xfrm>
          <a:prstGeom prst="rect">
            <a:avLst/>
          </a:prstGeom>
          <a:noFill/>
        </p:spPr>
        <p:txBody>
          <a:bodyPr vert="vert270" wrap="square" lIns="0" tIns="0" rIns="0" bIns="0" rtlCol="0">
            <a:noAutofit/>
          </a:bodyPr>
          <a:lstStyle/>
          <a:p>
            <a:r>
              <a:rPr lang="en-GB" b="0" i="0" dirty="0">
                <a:latin typeface="Suisse Int'l" panose="020B0504000000000000" pitchFamily="34" charset="77"/>
              </a:rPr>
              <a:t>Non-linear model</a:t>
            </a:r>
          </a:p>
        </p:txBody>
      </p:sp>
      <p:cxnSp>
        <p:nvCxnSpPr>
          <p:cNvPr id="32" name="Straight Arrow Connector 31"/>
          <p:cNvCxnSpPr>
            <a:cxnSpLocks/>
            <a:stCxn id="26" idx="0"/>
          </p:cNvCxnSpPr>
          <p:nvPr/>
        </p:nvCxnSpPr>
        <p:spPr>
          <a:xfrm flipV="1">
            <a:off x="1254866" y="2802177"/>
            <a:ext cx="215486" cy="454460"/>
          </a:xfrm>
          <a:prstGeom prst="straightConnector1">
            <a:avLst/>
          </a:prstGeom>
          <a:ln w="3175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78590" y="5804084"/>
            <a:ext cx="419586" cy="1159"/>
          </a:xfrm>
          <a:prstGeom prst="straightConnector1">
            <a:avLst/>
          </a:prstGeom>
          <a:ln w="22225">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8268" y="5327283"/>
            <a:ext cx="609263" cy="421566"/>
          </a:xfrm>
          <a:prstGeom prst="rect">
            <a:avLst/>
          </a:prstGeom>
          <a:noFill/>
        </p:spPr>
        <p:txBody>
          <a:bodyPr wrap="square" lIns="0" tIns="0" rIns="0" bIns="0" rtlCol="0">
            <a:noAutofit/>
          </a:bodyPr>
          <a:lstStyle/>
          <a:p>
            <a:r>
              <a:rPr lang="en-GB" sz="1400" b="0" i="0" dirty="0" smtClean="0">
                <a:latin typeface="Suisse Int'l" panose="020B0504000000000000" pitchFamily="34" charset="77"/>
              </a:rPr>
              <a:t>In the</a:t>
            </a:r>
            <a:br>
              <a:rPr lang="en-GB" sz="1400" b="0" i="0" dirty="0" smtClean="0">
                <a:latin typeface="Suisse Int'l" panose="020B0504000000000000" pitchFamily="34" charset="77"/>
              </a:rPr>
            </a:br>
            <a:r>
              <a:rPr lang="en-GB" sz="1400" b="0" i="0" dirty="0" smtClean="0">
                <a:latin typeface="Suisse Int'l" panose="020B0504000000000000" pitchFamily="34" charset="77"/>
              </a:rPr>
              <a:t>form of</a:t>
            </a:r>
          </a:p>
        </p:txBody>
      </p:sp>
    </p:spTree>
    <p:extLst>
      <p:ext uri="{BB962C8B-B14F-4D97-AF65-F5344CB8AC3E}">
        <p14:creationId xmlns:p14="http://schemas.microsoft.com/office/powerpoint/2010/main" val="4186321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System ID R/C Model vs </a:t>
            </a:r>
            <a:r>
              <a:rPr lang="en-GB" dirty="0" err="1"/>
              <a:t>FlightLab</a:t>
            </a:r>
            <a:endParaRPr lang="en-GB" dirty="0"/>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8</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9" name="Rectangle 8"/>
          <p:cNvSpPr/>
          <p:nvPr/>
        </p:nvSpPr>
        <p:spPr>
          <a:xfrm>
            <a:off x="571455" y="1083175"/>
            <a:ext cx="3810045" cy="51175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18100" y="1083176"/>
            <a:ext cx="3842172" cy="51175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802133" y="1584476"/>
            <a:ext cx="3309721" cy="2862322"/>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High accuracy</a:t>
            </a:r>
          </a:p>
          <a:p>
            <a:pPr marL="285750" indent="-285750">
              <a:buFont typeface="Arial" panose="020B0604020202020204" pitchFamily="34" charset="0"/>
              <a:buChar char="•"/>
            </a:pPr>
            <a:r>
              <a:rPr lang="en-GB" dirty="0"/>
              <a:t>Validation -&gt; </a:t>
            </a:r>
            <a:r>
              <a:rPr lang="en-GB" u="sng" dirty="0"/>
              <a:t>instantaneous</a:t>
            </a:r>
          </a:p>
          <a:p>
            <a:pPr marL="285750" indent="-285750">
              <a:buFont typeface="Arial" panose="020B0604020202020204" pitchFamily="34" charset="0"/>
              <a:buChar char="•"/>
            </a:pPr>
            <a:r>
              <a:rPr lang="en-GB" dirty="0"/>
              <a:t>Non-linear flight dynamics</a:t>
            </a:r>
          </a:p>
          <a:p>
            <a:pPr marL="285750" indent="-285750">
              <a:buFont typeface="Arial" panose="020B0604020202020204" pitchFamily="34" charset="0"/>
              <a:buChar char="•"/>
            </a:pPr>
            <a:r>
              <a:rPr lang="en-GB" dirty="0"/>
              <a:t>Transient flight conditions</a:t>
            </a:r>
          </a:p>
          <a:p>
            <a:pPr marL="285750" indent="-285750">
              <a:buFont typeface="Arial" panose="020B0604020202020204" pitchFamily="34" charset="0"/>
              <a:buChar char="•"/>
            </a:pPr>
            <a:r>
              <a:rPr lang="en-GB" dirty="0"/>
              <a:t>Real-time dynamic </a:t>
            </a:r>
            <a:r>
              <a:rPr lang="en-GB" dirty="0" smtClean="0"/>
              <a:t>modelling</a:t>
            </a:r>
          </a:p>
          <a:p>
            <a:pPr marL="285750" indent="-285750">
              <a:buFont typeface="Arial" panose="020B0604020202020204" pitchFamily="34" charset="0"/>
              <a:buChar char="•"/>
            </a:pPr>
            <a:r>
              <a:rPr lang="en-GB" dirty="0" smtClean="0"/>
              <a:t>Account for aeroelastic effects</a:t>
            </a:r>
            <a:endParaRPr lang="en-GB" dirty="0"/>
          </a:p>
          <a:p>
            <a:r>
              <a:rPr lang="en-GB" u="sng" dirty="0"/>
              <a:t>Drawbacks</a:t>
            </a:r>
            <a:r>
              <a:rPr lang="en-GB" dirty="0"/>
              <a:t>:</a:t>
            </a:r>
          </a:p>
          <a:p>
            <a:pPr marL="285750" indent="-285750">
              <a:buFont typeface="Arial" panose="020B0604020202020204" pitchFamily="34" charset="0"/>
              <a:buChar char="•"/>
            </a:pPr>
            <a:r>
              <a:rPr lang="en-GB" dirty="0"/>
              <a:t>Depend on flight test data </a:t>
            </a:r>
            <a:r>
              <a:rPr lang="en-GB" dirty="0" smtClean="0"/>
              <a:t>availability</a:t>
            </a:r>
            <a:endParaRPr lang="en-GB" dirty="0"/>
          </a:p>
        </p:txBody>
      </p:sp>
      <p:sp>
        <p:nvSpPr>
          <p:cNvPr id="12" name="Rectangle 11"/>
          <p:cNvSpPr/>
          <p:nvPr/>
        </p:nvSpPr>
        <p:spPr>
          <a:xfrm>
            <a:off x="4939467" y="1590977"/>
            <a:ext cx="3236466" cy="2031325"/>
          </a:xfrm>
          <a:prstGeom prst="rect">
            <a:avLst/>
          </a:prstGeom>
        </p:spPr>
        <p:txBody>
          <a:bodyPr wrap="square">
            <a:spAutoFit/>
          </a:bodyPr>
          <a:lstStyle/>
          <a:p>
            <a:r>
              <a:rPr lang="en-GB" u="sng" dirty="0"/>
              <a:t>Advantages</a:t>
            </a:r>
            <a:r>
              <a:rPr lang="en-GB" dirty="0"/>
              <a:t>:</a:t>
            </a:r>
          </a:p>
          <a:p>
            <a:pPr marL="285750" indent="-285750">
              <a:buFont typeface="Arial" panose="020B0604020202020204" pitchFamily="34" charset="0"/>
              <a:buChar char="•"/>
            </a:pPr>
            <a:r>
              <a:rPr lang="en-GB" dirty="0"/>
              <a:t>Not dependent on flight test data</a:t>
            </a:r>
          </a:p>
          <a:p>
            <a:r>
              <a:rPr lang="en-GB" u="sng" dirty="0"/>
              <a:t>Drawbacks</a:t>
            </a:r>
            <a:r>
              <a:rPr lang="en-GB" dirty="0"/>
              <a:t>:</a:t>
            </a:r>
          </a:p>
          <a:p>
            <a:pPr marL="285750" indent="-285750">
              <a:buFont typeface="Arial" panose="020B0604020202020204" pitchFamily="34" charset="0"/>
              <a:buChar char="•"/>
            </a:pPr>
            <a:r>
              <a:rPr lang="en-GB" dirty="0"/>
              <a:t>Validation -&gt; </a:t>
            </a:r>
            <a:r>
              <a:rPr lang="en-GB" u="sng" dirty="0"/>
              <a:t>complicated</a:t>
            </a:r>
          </a:p>
          <a:p>
            <a:pPr marL="285750" indent="-285750">
              <a:buFont typeface="Arial" panose="020B0604020202020204" pitchFamily="34" charset="0"/>
              <a:buChar char="•"/>
            </a:pPr>
            <a:r>
              <a:rPr lang="en-GB" dirty="0"/>
              <a:t>Only linear flight dynamics</a:t>
            </a:r>
          </a:p>
          <a:p>
            <a:pPr marL="285750" indent="-285750">
              <a:buFont typeface="Arial" panose="020B0604020202020204" pitchFamily="34" charset="0"/>
              <a:buChar char="•"/>
            </a:pPr>
            <a:endParaRPr lang="en-GB" dirty="0"/>
          </a:p>
        </p:txBody>
      </p:sp>
      <p:sp>
        <p:nvSpPr>
          <p:cNvPr id="6" name="Rectangle 5"/>
          <p:cNvSpPr/>
          <p:nvPr/>
        </p:nvSpPr>
        <p:spPr>
          <a:xfrm>
            <a:off x="5578749" y="1143707"/>
            <a:ext cx="2126993" cy="369332"/>
          </a:xfrm>
          <a:prstGeom prst="rect">
            <a:avLst/>
          </a:prstGeom>
        </p:spPr>
        <p:txBody>
          <a:bodyPr wrap="none">
            <a:spAutoFit/>
          </a:bodyPr>
          <a:lstStyle/>
          <a:p>
            <a:r>
              <a:rPr lang="en-GB" b="1" dirty="0" err="1"/>
              <a:t>FlightLab</a:t>
            </a:r>
            <a:r>
              <a:rPr lang="en-GB" b="1" dirty="0"/>
              <a:t> H/C model</a:t>
            </a:r>
          </a:p>
        </p:txBody>
      </p:sp>
      <p:sp>
        <p:nvSpPr>
          <p:cNvPr id="13" name="Rectangle 12"/>
          <p:cNvSpPr/>
          <p:nvPr/>
        </p:nvSpPr>
        <p:spPr>
          <a:xfrm>
            <a:off x="1066685" y="1150147"/>
            <a:ext cx="2722092" cy="369332"/>
          </a:xfrm>
          <a:prstGeom prst="rect">
            <a:avLst/>
          </a:prstGeom>
        </p:spPr>
        <p:txBody>
          <a:bodyPr wrap="none">
            <a:spAutoFit/>
          </a:bodyPr>
          <a:lstStyle/>
          <a:p>
            <a:pPr algn="ctr"/>
            <a:r>
              <a:rPr lang="en-GB" b="1" dirty="0"/>
              <a:t>H/C model from System ID</a:t>
            </a:r>
          </a:p>
        </p:txBody>
      </p:sp>
      <p:sp>
        <p:nvSpPr>
          <p:cNvPr id="14" name="Down Arrow 13"/>
          <p:cNvSpPr/>
          <p:nvPr/>
        </p:nvSpPr>
        <p:spPr>
          <a:xfrm>
            <a:off x="6377823" y="3562350"/>
            <a:ext cx="281896" cy="841587"/>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5219554" y="4361155"/>
            <a:ext cx="3236466" cy="400110"/>
          </a:xfrm>
          <a:prstGeom prst="rect">
            <a:avLst/>
          </a:prstGeom>
        </p:spPr>
        <p:txBody>
          <a:bodyPr wrap="square">
            <a:spAutoFit/>
          </a:bodyPr>
          <a:lstStyle/>
          <a:p>
            <a:r>
              <a:rPr lang="en-GB" sz="2000" dirty="0"/>
              <a:t>Best use: Loads prediction</a:t>
            </a:r>
          </a:p>
        </p:txBody>
      </p:sp>
      <p:sp>
        <p:nvSpPr>
          <p:cNvPr id="16" name="Rectangle 15"/>
          <p:cNvSpPr/>
          <p:nvPr/>
        </p:nvSpPr>
        <p:spPr>
          <a:xfrm>
            <a:off x="973794" y="4403936"/>
            <a:ext cx="3826810" cy="707886"/>
          </a:xfrm>
          <a:prstGeom prst="rect">
            <a:avLst/>
          </a:prstGeom>
        </p:spPr>
        <p:txBody>
          <a:bodyPr wrap="square">
            <a:spAutoFit/>
          </a:bodyPr>
          <a:lstStyle/>
          <a:p>
            <a:r>
              <a:rPr lang="en-GB" sz="2000" dirty="0"/>
              <a:t>Best use: Dynamic model of the </a:t>
            </a:r>
          </a:p>
          <a:p>
            <a:r>
              <a:rPr lang="en-GB" sz="2000" dirty="0"/>
              <a:t>	 real H/C</a:t>
            </a:r>
          </a:p>
        </p:txBody>
      </p:sp>
      <p:sp>
        <p:nvSpPr>
          <p:cNvPr id="17" name="Down Arrow 16"/>
          <p:cNvSpPr/>
          <p:nvPr/>
        </p:nvSpPr>
        <p:spPr>
          <a:xfrm>
            <a:off x="2253052" y="4123542"/>
            <a:ext cx="281896" cy="311618"/>
          </a:xfrm>
          <a:prstGeom prst="down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wn Arrow 17"/>
          <p:cNvSpPr/>
          <p:nvPr/>
        </p:nvSpPr>
        <p:spPr>
          <a:xfrm rot="16200000">
            <a:off x="740896" y="446063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rot="16200000">
            <a:off x="4929576" y="4412181"/>
            <a:ext cx="281896" cy="2980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718100" y="1073150"/>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55802" y="1083175"/>
            <a:ext cx="3842172" cy="490395"/>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64566" y="5072238"/>
            <a:ext cx="1636333" cy="1088952"/>
          </a:xfrm>
          <a:prstGeom prst="rect">
            <a:avLst/>
          </a:prstGeom>
        </p:spPr>
      </p:pic>
      <p:pic>
        <p:nvPicPr>
          <p:cNvPr id="26" name="Picture 25"/>
          <p:cNvPicPr>
            <a:picLocks noChangeAspect="1"/>
          </p:cNvPicPr>
          <p:nvPr/>
        </p:nvPicPr>
        <p:blipFill>
          <a:blip r:embed="rId4"/>
          <a:stretch>
            <a:fillRect/>
          </a:stretch>
        </p:blipFill>
        <p:spPr>
          <a:xfrm>
            <a:off x="5628069" y="4750609"/>
            <a:ext cx="2077673" cy="1349853"/>
          </a:xfrm>
          <a:prstGeom prst="rect">
            <a:avLst/>
          </a:prstGeom>
        </p:spPr>
      </p:pic>
      <p:pic>
        <p:nvPicPr>
          <p:cNvPr id="27" name="Picture 26"/>
          <p:cNvPicPr>
            <a:picLocks noChangeAspect="1"/>
          </p:cNvPicPr>
          <p:nvPr/>
        </p:nvPicPr>
        <p:blipFill rotWithShape="1">
          <a:blip r:embed="rId5" cstate="hqprint">
            <a:extLst>
              <a:ext uri="{28A0092B-C50C-407E-A947-70E740481C1C}">
                <a14:useLocalDpi xmlns:a14="http://schemas.microsoft.com/office/drawing/2010/main" val="0"/>
              </a:ext>
            </a:extLst>
          </a:blip>
          <a:srcRect l="13056" t="34259" r="71944" b="41667"/>
          <a:stretch/>
        </p:blipFill>
        <p:spPr>
          <a:xfrm rot="5400000">
            <a:off x="1144352" y="4947362"/>
            <a:ext cx="1114130" cy="1341087"/>
          </a:xfrm>
          <a:prstGeom prst="rect">
            <a:avLst/>
          </a:prstGeom>
        </p:spPr>
      </p:pic>
    </p:spTree>
    <p:extLst>
      <p:ext uri="{BB962C8B-B14F-4D97-AF65-F5344CB8AC3E}">
        <p14:creationId xmlns:p14="http://schemas.microsoft.com/office/powerpoint/2010/main" val="26785842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9FB-36D9-684C-95F0-18535CB57C6B}"/>
              </a:ext>
            </a:extLst>
          </p:cNvPr>
          <p:cNvSpPr>
            <a:spLocks noGrp="1"/>
          </p:cNvSpPr>
          <p:nvPr>
            <p:ph type="title"/>
          </p:nvPr>
        </p:nvSpPr>
        <p:spPr>
          <a:xfrm>
            <a:off x="504000" y="392724"/>
            <a:ext cx="6523643" cy="472431"/>
          </a:xfrm>
        </p:spPr>
        <p:txBody>
          <a:bodyPr anchor="b"/>
          <a:lstStyle/>
          <a:p>
            <a:r>
              <a:rPr lang="en-GB" dirty="0"/>
              <a:t>How does it work?</a:t>
            </a:r>
          </a:p>
        </p:txBody>
      </p:sp>
      <p:sp>
        <p:nvSpPr>
          <p:cNvPr id="7" name="Text Placeholder 6">
            <a:extLst>
              <a:ext uri="{FF2B5EF4-FFF2-40B4-BE49-F238E27FC236}">
                <a16:creationId xmlns:a16="http://schemas.microsoft.com/office/drawing/2014/main" id="{E1ED1E1C-C805-0D4B-BE34-F08F4C566B7B}"/>
              </a:ext>
            </a:extLst>
          </p:cNvPr>
          <p:cNvSpPr>
            <a:spLocks noGrp="1"/>
          </p:cNvSpPr>
          <p:nvPr>
            <p:ph type="body" idx="14"/>
          </p:nvPr>
        </p:nvSpPr>
        <p:spPr/>
        <p:txBody>
          <a:bodyPr/>
          <a:lstStyle/>
          <a:p>
            <a:r>
              <a:rPr lang="en-GB" dirty="0"/>
              <a:t>@ </a:t>
            </a:r>
            <a:r>
              <a:rPr lang="en-GB" dirty="0" err="1"/>
              <a:t>Kopter</a:t>
            </a:r>
            <a:r>
              <a:rPr lang="en-GB" dirty="0"/>
              <a:t> Group AG | Alejandro Valverde</a:t>
            </a:r>
          </a:p>
        </p:txBody>
      </p:sp>
      <p:sp>
        <p:nvSpPr>
          <p:cNvPr id="4" name="Slide Number Placeholder 3"/>
          <p:cNvSpPr>
            <a:spLocks noGrp="1"/>
          </p:cNvSpPr>
          <p:nvPr>
            <p:ph type="sldNum" sz="quarter" idx="12"/>
          </p:nvPr>
        </p:nvSpPr>
        <p:spPr/>
        <p:txBody>
          <a:bodyPr/>
          <a:lstStyle/>
          <a:p>
            <a:fld id="{011C9D03-AE4A-2848-9956-B167AE17B095}" type="slidenum">
              <a:rPr lang="en-GB" smtClean="0"/>
              <a:pPr/>
              <a:t>9</a:t>
            </a:fld>
            <a:endParaRPr lang="en-GB" dirty="0"/>
          </a:p>
        </p:txBody>
      </p:sp>
      <p:sp>
        <p:nvSpPr>
          <p:cNvPr id="5" name="Date Placeholder 4"/>
          <p:cNvSpPr>
            <a:spLocks noGrp="1"/>
          </p:cNvSpPr>
          <p:nvPr>
            <p:ph type="dt" sz="half" idx="10"/>
          </p:nvPr>
        </p:nvSpPr>
        <p:spPr/>
        <p:txBody>
          <a:bodyPr/>
          <a:lstStyle/>
          <a:p>
            <a:fld id="{16C1D5B0-5220-44BF-BD99-44FE20BE1773}" type="datetime5">
              <a:rPr lang="en-US" smtClean="0"/>
              <a:t>26-Feb-18</a:t>
            </a:fld>
            <a:endParaRPr lang="en-GB" dirty="0"/>
          </a:p>
        </p:txBody>
      </p:sp>
      <p:sp>
        <p:nvSpPr>
          <p:cNvPr id="3" name="TextBox 2"/>
          <p:cNvSpPr txBox="1"/>
          <p:nvPr/>
        </p:nvSpPr>
        <p:spPr>
          <a:xfrm>
            <a:off x="612971" y="1444005"/>
            <a:ext cx="1267036" cy="735178"/>
          </a:xfrm>
          <a:prstGeom prst="rect">
            <a:avLst/>
          </a:prstGeom>
          <a:noFill/>
        </p:spPr>
        <p:txBody>
          <a:bodyPr wrap="square" lIns="0" tIns="0" rIns="0" bIns="0" rtlCol="0">
            <a:noAutofit/>
          </a:bodyPr>
          <a:lstStyle/>
          <a:p>
            <a:pPr algn="l"/>
            <a:r>
              <a:rPr lang="en-GB" b="0" i="0" dirty="0">
                <a:latin typeface="Suisse Int'l" panose="020B0504000000000000" pitchFamily="34" charset="77"/>
              </a:rPr>
              <a:t>Forces and moments</a:t>
            </a:r>
          </a:p>
        </p:txBody>
      </p:sp>
      <mc:AlternateContent xmlns:mc="http://schemas.openxmlformats.org/markup-compatibility/2006" xmlns:a14="http://schemas.microsoft.com/office/drawing/2010/main">
        <mc:Choice Requires="a14">
          <p:sp>
            <p:nvSpPr>
              <p:cNvPr id="6" name="TextBox 5"/>
              <p:cNvSpPr txBox="1"/>
              <p:nvPr/>
            </p:nvSpPr>
            <p:spPr>
              <a:xfrm>
                <a:off x="2482646" y="1094755"/>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𝑚𝑉</m:t>
                          </m:r>
                        </m:e>
                      </m:d>
                      <m:r>
                        <a:rPr lang="es-ES" sz="1400" b="0" i="1" smtClean="0">
                          <a:latin typeface="Cambria Math" panose="02040503050406030204" pitchFamily="18" charset="0"/>
                        </a:rPr>
                        <m:t>=∑</m:t>
                      </m:r>
                      <m:r>
                        <a:rPr lang="es-ES" sz="1400" b="0" i="1" smtClean="0">
                          <a:latin typeface="Cambria Math" panose="02040503050406030204" pitchFamily="18" charset="0"/>
                        </a:rPr>
                        <m:t>𝐹</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𝑇h𝑟𝑢𝑠𝑡</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𝐺𝑟𝑎𝑣𝑖𝑡𝑦</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𝐶𝑜𝑛𝑡𝑟𝑜𝑙𝑠</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𝑃𝑟𝑜𝑝𝑢𝑙𝑠𝑖𝑜𝑛</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𝐹</m:t>
                          </m:r>
                        </m:e>
                        <m:sub>
                          <m:r>
                            <a:rPr lang="en-GB" sz="1400" b="0" i="1" smtClean="0">
                              <a:latin typeface="Cambria Math" panose="02040503050406030204" pitchFamily="18" charset="0"/>
                            </a:rPr>
                            <m:t>𝐷𝑖𝑠𝑡𝑢𝑟𝑏𝑎𝑛𝑐𝑒𝑠</m:t>
                          </m:r>
                        </m:sub>
                      </m:sSub>
                    </m:oMath>
                  </m:oMathPara>
                </a14:m>
                <a:endParaRPr lang="en-GB" b="0" i="0" dirty="0">
                  <a:latin typeface="Suisse Int'l" panose="020B0504000000000000" pitchFamily="34" charset="7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2646" y="1094755"/>
                <a:ext cx="914400" cy="914400"/>
              </a:xfrm>
              <a:prstGeom prst="rect">
                <a:avLst/>
              </a:prstGeom>
              <a:blipFill>
                <a:blip r:embed="rId2"/>
                <a:stretch>
                  <a:fillRect l="-6667" t="-667" r="-59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82646" y="1892061"/>
                <a:ext cx="914400" cy="914400"/>
              </a:xfrm>
              <a:prstGeom prst="rect">
                <a:avLst/>
              </a:prstGeom>
              <a:noFill/>
            </p:spPr>
            <p:txBody>
              <a:bodyPr wrap="none" lIns="0" tIns="0" rIns="0" bIns="0" rtlCol="0">
                <a:noAutofit/>
              </a:bodyPr>
              <a:lstStyle/>
              <a:p>
                <a14:m>
                  <m:oMath xmlns:m="http://schemas.openxmlformats.org/officeDocument/2006/math">
                    <m:f>
                      <m:fPr>
                        <m:ctrlPr>
                          <a:rPr lang="en-GB" sz="1400" b="0" i="1" smtClean="0">
                            <a:latin typeface="Cambria Math" panose="02040503050406030204" pitchFamily="18" charset="0"/>
                          </a:rPr>
                        </m:ctrlPr>
                      </m:fPr>
                      <m:num>
                        <m:r>
                          <a:rPr lang="es-ES" sz="1400" b="0" i="1" smtClean="0">
                            <a:latin typeface="Cambria Math" panose="02040503050406030204" pitchFamily="18" charset="0"/>
                          </a:rPr>
                          <m:t>𝑑</m:t>
                        </m:r>
                      </m:num>
                      <m:den>
                        <m:r>
                          <a:rPr lang="es-ES" sz="1400" b="0" i="1" smtClean="0">
                            <a:latin typeface="Cambria Math" panose="02040503050406030204" pitchFamily="18" charset="0"/>
                          </a:rPr>
                          <m:t>𝑑𝑡</m:t>
                        </m:r>
                      </m:den>
                    </m:f>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𝐼𝑤</m:t>
                        </m:r>
                      </m:e>
                    </m:d>
                    <m:r>
                      <a:rPr lang="es-ES" sz="1400" b="0" i="1" smtClean="0">
                        <a:latin typeface="Cambria Math" panose="02040503050406030204" pitchFamily="18" charset="0"/>
                      </a:rPr>
                      <m:t>=∑</m:t>
                    </m:r>
                    <m:r>
                      <a:rPr lang="es-ES" sz="1400" b="0" i="1" smtClean="0">
                        <a:latin typeface="Cambria Math" panose="02040503050406030204" pitchFamily="18" charset="0"/>
                      </a:rPr>
                      <m:t>𝑀</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𝐴𝑒𝑟𝑜</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𝑇h𝑟𝑢𝑠𝑡</m:t>
                        </m:r>
                      </m:sub>
                    </m:sSub>
                    <m:r>
                      <a:rPr lang="en-GB" sz="1400" b="0" i="1" smtClean="0">
                        <a:latin typeface="Cambria Math" panose="02040503050406030204" pitchFamily="18" charset="0"/>
                      </a:rPr>
                      <m:t>+</m:t>
                    </m:r>
                  </m:oMath>
                </a14:m>
                <a:r>
                  <a:rPr lang="en-GB" sz="1400" dirty="0"/>
                  <a:t> </a:t>
                </a:r>
                <a14:m>
                  <m:oMath xmlns:m="http://schemas.openxmlformats.org/officeDocument/2006/math">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𝐶𝑜𝑛𝑡𝑟𝑜𝑙𝑠</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𝑃𝑟𝑜𝑝𝑢𝑙𝑠𝑖𝑜𝑛</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𝑀</m:t>
                        </m:r>
                      </m:e>
                      <m:sub>
                        <m:r>
                          <a:rPr lang="en-GB" sz="1400" i="1">
                            <a:latin typeface="Cambria Math" panose="02040503050406030204" pitchFamily="18" charset="0"/>
                          </a:rPr>
                          <m:t>𝐷𝑖𝑠𝑡𝑢𝑟𝑏𝑎𝑛𝑐𝑒𝑠</m:t>
                        </m:r>
                      </m:sub>
                    </m:sSub>
                  </m:oMath>
                </a14:m>
                <a:endParaRPr lang="en-GB" b="0" i="0" dirty="0">
                  <a:latin typeface="Suisse Int'l" panose="020B0504000000000000" pitchFamily="34" charset="7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2646" y="1892061"/>
                <a:ext cx="914400" cy="914400"/>
              </a:xfrm>
              <a:prstGeom prst="rect">
                <a:avLst/>
              </a:prstGeom>
              <a:blipFill>
                <a:blip r:embed="rId3"/>
                <a:stretch>
                  <a:fillRect l="-4667" r="-529333"/>
                </a:stretch>
              </a:blipFill>
            </p:spPr>
            <p:txBody>
              <a:bodyPr/>
              <a:lstStyle/>
              <a:p>
                <a:r>
                  <a:rPr lang="en-GB">
                    <a:noFill/>
                  </a:rPr>
                  <a:t> </a:t>
                </a:r>
              </a:p>
            </p:txBody>
          </p:sp>
        </mc:Fallback>
      </mc:AlternateContent>
      <p:cxnSp>
        <p:nvCxnSpPr>
          <p:cNvPr id="13" name="Straight Arrow Connector 12"/>
          <p:cNvCxnSpPr>
            <a:stCxn id="3" idx="3"/>
          </p:cNvCxnSpPr>
          <p:nvPr/>
        </p:nvCxnSpPr>
        <p:spPr>
          <a:xfrm flipV="1">
            <a:off x="1880007" y="1385484"/>
            <a:ext cx="519379" cy="4261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a:off x="1880007" y="1811594"/>
            <a:ext cx="519379" cy="3675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189925" y="1104558"/>
            <a:ext cx="511323" cy="441671"/>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3104783" y="1843784"/>
            <a:ext cx="578939" cy="408203"/>
          </a:xfrm>
          <a:prstGeom prst="ellipse">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884275" y="2822097"/>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𝐹</m:t>
                      </m:r>
                    </m:oMath>
                  </m:oMathPara>
                </a14:m>
                <a:endParaRPr lang="en-GB" b="0" i="0" dirty="0">
                  <a:latin typeface="Suisse Int'l" panose="020B0504000000000000" pitchFamily="34" charset="77"/>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84275" y="2822097"/>
                <a:ext cx="603504" cy="490143"/>
              </a:xfrm>
              <a:prstGeom prst="rect">
                <a:avLst/>
              </a:prstGeom>
              <a:blipFill>
                <a:blip r:embed="rId4"/>
                <a:stretch>
                  <a:fillRect l="-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84275" y="3312240"/>
                <a:ext cx="603504" cy="490143"/>
              </a:xfrm>
              <a:prstGeom prst="rect">
                <a:avLst/>
              </a:prstGeom>
              <a:noFill/>
            </p:spPr>
            <p:txBody>
              <a:bodyPr wrap="none" lIns="0" tIns="0" rIns="0" bIns="0" rtlCol="0">
                <a:noAutofit/>
              </a:bodyPr>
              <a:lstStyle/>
              <a:p>
                <a:pPr algn="l"/>
                <a14:m>
                  <m:oMathPara xmlns:m="http://schemas.openxmlformats.org/officeDocument/2006/math">
                    <m:oMathParaPr>
                      <m:jc m:val="left"/>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m:t>
                      </m:r>
                    </m:oMath>
                  </m:oMathPara>
                </a14:m>
                <a:endParaRPr lang="en-GB" b="0" i="0" dirty="0">
                  <a:latin typeface="Suisse Int'l" panose="020B0504000000000000" pitchFamily="34" charset="77"/>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84275" y="3312240"/>
                <a:ext cx="603504" cy="490143"/>
              </a:xfrm>
              <a:prstGeom prst="rect">
                <a:avLst/>
              </a:prstGeom>
              <a:blipFill>
                <a:blip r:embed="rId5"/>
                <a:stretch>
                  <a:fillRect l="-18182"/>
                </a:stretch>
              </a:blipFill>
            </p:spPr>
            <p:txBody>
              <a:bodyPr/>
              <a:lstStyle/>
              <a:p>
                <a:r>
                  <a:rPr lang="en-GB">
                    <a:noFill/>
                  </a:rPr>
                  <a:t> </a:t>
                </a:r>
              </a:p>
            </p:txBody>
          </p:sp>
        </mc:Fallback>
      </mc:AlternateContent>
      <p:sp>
        <p:nvSpPr>
          <p:cNvPr id="23" name="Right Brace 22"/>
          <p:cNvSpPr/>
          <p:nvPr/>
        </p:nvSpPr>
        <p:spPr>
          <a:xfrm>
            <a:off x="1320618" y="2806461"/>
            <a:ext cx="106935" cy="812031"/>
          </a:xfrm>
          <a:prstGeom prst="rightBrace">
            <a:avLst>
              <a:gd name="adj1" fmla="val 58333"/>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1607294" y="2926967"/>
            <a:ext cx="6981500" cy="293685"/>
          </a:xfrm>
          <a:prstGeom prst="rect">
            <a:avLst/>
          </a:prstGeom>
          <a:noFill/>
        </p:spPr>
        <p:txBody>
          <a:bodyPr wrap="square" lIns="0" tIns="0" rIns="0" bIns="0" rtlCol="0">
            <a:noAutofit/>
          </a:bodyPr>
          <a:lstStyle/>
          <a:p>
            <a:pPr algn="l"/>
            <a:r>
              <a:rPr lang="en-GB" b="0" i="0" dirty="0">
                <a:latin typeface="Suisse Int'l" panose="020B0504000000000000" pitchFamily="34" charset="77"/>
              </a:rPr>
              <a:t>Develop a model form from w</a:t>
            </a:r>
            <a:r>
              <a:rPr lang="en-GB" dirty="0">
                <a:latin typeface="Suisse Int'l" panose="020B0504000000000000" pitchFamily="34" charset="77"/>
              </a:rPr>
              <a:t>hich parameters can be estimated using </a:t>
            </a:r>
            <a:r>
              <a:rPr lang="en-GB" u="sng" dirty="0">
                <a:latin typeface="Suisse Int'l" panose="020B0504000000000000" pitchFamily="34" charset="77"/>
              </a:rPr>
              <a:t>flight test data</a:t>
            </a:r>
            <a:endParaRPr lang="en-GB" b="0" i="0" u="sng" dirty="0">
              <a:latin typeface="Suisse Int'l" panose="020B0504000000000000" pitchFamily="34" charset="77"/>
            </a:endParaRPr>
          </a:p>
        </p:txBody>
      </p:sp>
      <p:cxnSp>
        <p:nvCxnSpPr>
          <p:cNvPr id="26" name="Straight Arrow Connector 25"/>
          <p:cNvCxnSpPr/>
          <p:nvPr/>
        </p:nvCxnSpPr>
        <p:spPr>
          <a:xfrm>
            <a:off x="4609526" y="3353246"/>
            <a:ext cx="0" cy="89979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2695" y="3614934"/>
            <a:ext cx="4085545" cy="338399"/>
          </a:xfrm>
          <a:prstGeom prst="rect">
            <a:avLst/>
          </a:prstGeom>
          <a:noFill/>
        </p:spPr>
        <p:txBody>
          <a:bodyPr wrap="square" lIns="0" tIns="0" rIns="0" bIns="0" rtlCol="0">
            <a:noAutofit/>
          </a:bodyPr>
          <a:lstStyle/>
          <a:p>
            <a:r>
              <a:rPr lang="en-GB" b="0" i="0" dirty="0">
                <a:latin typeface="Suisse Int'l" panose="020B0504000000000000" pitchFamily="34" charset="77"/>
              </a:rPr>
              <a:t>for </a:t>
            </a:r>
            <a:r>
              <a:rPr lang="en-GB" b="0" i="0" dirty="0" smtClean="0">
                <a:latin typeface="Suisse Int'l" panose="020B0504000000000000" pitchFamily="34" charset="77"/>
              </a:rPr>
              <a:t>example</a:t>
            </a:r>
            <a:endParaRPr lang="en-GB" b="0" i="0" dirty="0">
              <a:latin typeface="Suisse Int'l" panose="020B0504000000000000" pitchFamily="34" charset="77"/>
            </a:endParaRPr>
          </a:p>
        </p:txBody>
      </p:sp>
      <mc:AlternateContent xmlns:mc="http://schemas.openxmlformats.org/markup-compatibility/2006" xmlns:a14="http://schemas.microsoft.com/office/drawing/2010/main">
        <mc:Choice Requires="a14">
          <p:sp>
            <p:nvSpPr>
              <p:cNvPr id="14" name="TextBox 13"/>
              <p:cNvSpPr txBox="1"/>
              <p:nvPr/>
            </p:nvSpPr>
            <p:spPr>
              <a:xfrm>
                <a:off x="1529355" y="5018011"/>
                <a:ext cx="914400" cy="91440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0</m:t>
                              </m:r>
                            </m:sub>
                          </m:sSub>
                        </m:sub>
                      </m:sSub>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𝛼</m:t>
                              </m:r>
                            </m:sub>
                          </m:sSub>
                        </m:sub>
                      </m:sSub>
                      <m:r>
                        <a:rPr lang="es-ES" sz="2800" b="0" i="1" smtClean="0">
                          <a:latin typeface="Cambria Math" panose="02040503050406030204" pitchFamily="18" charset="0"/>
                        </a:rPr>
                        <m:t>𝛼</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𝑚</m:t>
                              </m:r>
                            </m:e>
                            <m:sub>
                              <m:r>
                                <a:rPr lang="es-ES" sz="2800" b="0" i="1" smtClean="0">
                                  <a:latin typeface="Cambria Math" panose="02040503050406030204" pitchFamily="18" charset="0"/>
                                </a:rPr>
                                <m:t>𝑞</m:t>
                              </m:r>
                            </m:sub>
                          </m:sSub>
                        </m:sub>
                      </m:sSub>
                      <m:r>
                        <a:rPr lang="es-ES" sz="2800" b="0" i="1" smtClean="0">
                          <a:latin typeface="Cambria Math" panose="02040503050406030204" pitchFamily="18" charset="0"/>
                        </a:rPr>
                        <m:t>𝑞</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𝐶</m:t>
                              </m:r>
                            </m:e>
                            <m:sub>
                              <m:r>
                                <a:rPr lang="es-ES" sz="2800" b="0" i="1" smtClean="0">
                                  <a:latin typeface="Cambria Math" panose="02040503050406030204" pitchFamily="18" charset="0"/>
                                </a:rPr>
                                <m:t>𝑚</m:t>
                              </m:r>
                            </m:sub>
                          </m:sSub>
                        </m:e>
                        <m:sub>
                          <m:r>
                            <a:rPr lang="es-ES" sz="2800" b="0" i="1" smtClean="0">
                              <a:latin typeface="Cambria Math" panose="02040503050406030204" pitchFamily="18" charset="0"/>
                            </a:rPr>
                            <m:t>𝛿</m:t>
                          </m:r>
                        </m:sub>
                      </m:sSub>
                      <m:r>
                        <a:rPr lang="es-ES" sz="2800" b="0" i="1" smtClean="0">
                          <a:latin typeface="Cambria Math" panose="02040503050406030204" pitchFamily="18" charset="0"/>
                        </a:rPr>
                        <m:t>𝛿</m:t>
                      </m:r>
                      <m:r>
                        <a:rPr lang="es-ES" sz="2800" b="0" i="1" smtClean="0">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𝜈</m:t>
                          </m:r>
                        </m:e>
                        <m:sub>
                          <m:r>
                            <a:rPr lang="es-ES" sz="2800" b="0" i="1" smtClean="0">
                              <a:latin typeface="Cambria Math" panose="02040503050406030204" pitchFamily="18" charset="0"/>
                            </a:rPr>
                            <m:t>𝑚</m:t>
                          </m:r>
                        </m:sub>
                      </m:sSub>
                    </m:oMath>
                  </m:oMathPara>
                </a14:m>
                <a:endParaRPr lang="en-GB" sz="2800" b="0" i="0" dirty="0">
                  <a:latin typeface="Suisse Int'l" panose="020B0504000000000000" pitchFamily="34" charset="7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29355" y="5018011"/>
                <a:ext cx="914400" cy="914400"/>
              </a:xfrm>
              <a:prstGeom prst="rect">
                <a:avLst/>
              </a:prstGeom>
              <a:blipFill>
                <a:blip r:embed="rId7"/>
                <a:stretch>
                  <a:fillRect r="-564667"/>
                </a:stretch>
              </a:blipFill>
            </p:spPr>
            <p:txBody>
              <a:bodyPr/>
              <a:lstStyle/>
              <a:p>
                <a:r>
                  <a:rPr lang="en-GB">
                    <a:noFill/>
                  </a:rPr>
                  <a:t> </a:t>
                </a:r>
              </a:p>
            </p:txBody>
          </p:sp>
        </mc:Fallback>
      </mc:AlternateContent>
      <p:sp>
        <p:nvSpPr>
          <p:cNvPr id="17" name="Right Brace 16"/>
          <p:cNvSpPr/>
          <p:nvPr/>
        </p:nvSpPr>
        <p:spPr>
          <a:xfrm rot="5400000">
            <a:off x="2650248" y="5378101"/>
            <a:ext cx="132411" cy="467616"/>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ight Brace 27"/>
          <p:cNvSpPr/>
          <p:nvPr/>
        </p:nvSpPr>
        <p:spPr>
          <a:xfrm rot="5400000">
            <a:off x="3699614" y="5274504"/>
            <a:ext cx="132413" cy="644010"/>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ight Brace 28"/>
          <p:cNvSpPr/>
          <p:nvPr/>
        </p:nvSpPr>
        <p:spPr>
          <a:xfrm rot="5400000">
            <a:off x="4924234" y="5309418"/>
            <a:ext cx="137541" cy="599853"/>
          </a:xfrm>
          <a:prstGeom prst="rightBrace">
            <a:avLst/>
          </a:prstGeom>
          <a:ln w="12700" cap="flat">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Right Brace 29"/>
          <p:cNvSpPr/>
          <p:nvPr/>
        </p:nvSpPr>
        <p:spPr>
          <a:xfrm rot="5400000">
            <a:off x="6169161" y="5292690"/>
            <a:ext cx="132410" cy="594354"/>
          </a:xfrm>
          <a:prstGeom prst="rightBrace">
            <a:avLst/>
          </a:prstGeom>
          <a:ln w="12700">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3277389" y="5717597"/>
            <a:ext cx="1620873"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s</a:t>
            </a:r>
            <a:r>
              <a:rPr lang="en-GB" sz="1400" b="0" i="0" dirty="0">
                <a:latin typeface="Suisse Int'l" panose="020B0504000000000000" pitchFamily="34" charset="77"/>
              </a:rPr>
              <a:t>tatic stability</a:t>
            </a:r>
          </a:p>
        </p:txBody>
      </p:sp>
      <p:sp>
        <p:nvSpPr>
          <p:cNvPr id="34" name="TextBox 33"/>
          <p:cNvSpPr txBox="1"/>
          <p:nvPr/>
        </p:nvSpPr>
        <p:spPr>
          <a:xfrm>
            <a:off x="4692695" y="5739598"/>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dynamic stability</a:t>
            </a:r>
            <a:br>
              <a:rPr lang="en-GB" sz="1400" b="0" i="0" dirty="0">
                <a:latin typeface="Suisse Int'l" panose="020B0504000000000000" pitchFamily="34" charset="77"/>
              </a:rPr>
            </a:br>
            <a:r>
              <a:rPr lang="en-GB" sz="1400" b="0" i="0" dirty="0">
                <a:latin typeface="Suisse Int'l" panose="020B0504000000000000" pitchFamily="34" charset="77"/>
              </a:rPr>
              <a:t>(damping)</a:t>
            </a:r>
          </a:p>
        </p:txBody>
      </p:sp>
      <p:sp>
        <p:nvSpPr>
          <p:cNvPr id="39" name="TextBox 38"/>
          <p:cNvSpPr txBox="1"/>
          <p:nvPr/>
        </p:nvSpPr>
        <p:spPr>
          <a:xfrm>
            <a:off x="5966048" y="5699307"/>
            <a:ext cx="1024600" cy="331175"/>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pitch control authority</a:t>
            </a:r>
          </a:p>
        </p:txBody>
      </p:sp>
      <p:sp>
        <p:nvSpPr>
          <p:cNvPr id="40" name="TextBox 39"/>
          <p:cNvSpPr txBox="1"/>
          <p:nvPr/>
        </p:nvSpPr>
        <p:spPr>
          <a:xfrm>
            <a:off x="2297419" y="5785030"/>
            <a:ext cx="1111706" cy="331175"/>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pitching moment bias</a:t>
            </a:r>
            <a:endParaRPr lang="en-GB" sz="1400" b="0" i="0" dirty="0">
              <a:latin typeface="Suisse Int'l" panose="020B0504000000000000" pitchFamily="34" charset="77"/>
            </a:endParaRPr>
          </a:p>
        </p:txBody>
      </p:sp>
      <p:sp>
        <p:nvSpPr>
          <p:cNvPr id="41" name="Right Brace 40"/>
          <p:cNvSpPr/>
          <p:nvPr/>
        </p:nvSpPr>
        <p:spPr>
          <a:xfrm rot="5400000" flipH="1">
            <a:off x="4118309" y="4847916"/>
            <a:ext cx="145324" cy="357807"/>
          </a:xfrm>
          <a:prstGeom prst="rightBrace">
            <a:avLst/>
          </a:prstGeom>
          <a:ln w="12700">
            <a:solidFill>
              <a:srgbClr val="C0000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TextBox 41"/>
          <p:cNvSpPr txBox="1"/>
          <p:nvPr/>
        </p:nvSpPr>
        <p:spPr>
          <a:xfrm>
            <a:off x="3856914" y="4449464"/>
            <a:ext cx="890652"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H/C angle of attack</a:t>
            </a:r>
            <a:endParaRPr lang="en-GB" sz="1400" b="0" i="0" dirty="0">
              <a:latin typeface="Suisse Int'l" panose="020B0504000000000000" pitchFamily="34" charset="77"/>
            </a:endParaRPr>
          </a:p>
        </p:txBody>
      </p:sp>
      <p:sp>
        <p:nvSpPr>
          <p:cNvPr id="43" name="TextBox 42"/>
          <p:cNvSpPr txBox="1"/>
          <p:nvPr/>
        </p:nvSpPr>
        <p:spPr>
          <a:xfrm>
            <a:off x="5098044" y="4266490"/>
            <a:ext cx="982410" cy="418923"/>
          </a:xfrm>
          <a:prstGeom prst="rect">
            <a:avLst/>
          </a:prstGeom>
          <a:noFill/>
        </p:spPr>
        <p:txBody>
          <a:bodyPr wrap="square" lIns="0" tIns="0" rIns="0" bIns="0" rtlCol="0">
            <a:noAutofit/>
          </a:bodyPr>
          <a:lstStyle/>
          <a:p>
            <a:pPr algn="l"/>
            <a:r>
              <a:rPr lang="en-GB" sz="1400" b="0" i="0" dirty="0">
                <a:latin typeface="Suisse Int'l" panose="020B0504000000000000" pitchFamily="34" charset="77"/>
              </a:rPr>
              <a:t>longitudinal angular velocity</a:t>
            </a:r>
          </a:p>
        </p:txBody>
      </p:sp>
      <p:sp>
        <p:nvSpPr>
          <p:cNvPr id="44" name="Right Brace 43"/>
          <p:cNvSpPr/>
          <p:nvPr/>
        </p:nvSpPr>
        <p:spPr>
          <a:xfrm rot="5400000" flipH="1">
            <a:off x="5311236" y="4847916"/>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TextBox 44"/>
          <p:cNvSpPr txBox="1"/>
          <p:nvPr/>
        </p:nvSpPr>
        <p:spPr>
          <a:xfrm>
            <a:off x="6536438" y="4231752"/>
            <a:ext cx="982410" cy="418923"/>
          </a:xfrm>
          <a:prstGeom prst="rect">
            <a:avLst/>
          </a:prstGeom>
          <a:noFill/>
        </p:spPr>
        <p:txBody>
          <a:bodyPr wrap="square" lIns="0" tIns="0" rIns="0" bIns="0" rtlCol="0">
            <a:noAutofit/>
          </a:bodyPr>
          <a:lstStyle/>
          <a:p>
            <a:pPr algn="l"/>
            <a:r>
              <a:rPr lang="en-GB" sz="1400" dirty="0">
                <a:latin typeface="Suisse Int'l" panose="020B0504000000000000" pitchFamily="34" charset="77"/>
              </a:rPr>
              <a:t>pitch control </a:t>
            </a:r>
            <a:r>
              <a:rPr lang="en-GB" sz="1400" b="0" i="0" dirty="0">
                <a:latin typeface="Suisse Int'l" panose="020B0504000000000000" pitchFamily="34" charset="77"/>
              </a:rPr>
              <a:t>input</a:t>
            </a:r>
          </a:p>
        </p:txBody>
      </p:sp>
      <p:sp>
        <p:nvSpPr>
          <p:cNvPr id="46" name="Right Brace 45"/>
          <p:cNvSpPr/>
          <p:nvPr/>
        </p:nvSpPr>
        <p:spPr>
          <a:xfrm rot="5400000" flipH="1">
            <a:off x="6637560" y="4821428"/>
            <a:ext cx="145324" cy="357807"/>
          </a:xfrm>
          <a:prstGeom prst="rightBrace">
            <a:avLst/>
          </a:prstGeom>
          <a:ln w="12700">
            <a:solidFill>
              <a:srgbClr val="C0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Freihandform: Form 34">
            <a:extLst>
              <a:ext uri="{FF2B5EF4-FFF2-40B4-BE49-F238E27FC236}">
                <a16:creationId xmlns:a16="http://schemas.microsoft.com/office/drawing/2014/main" id="{0C721E8D-4E33-4CDC-A21E-5F5EFD9BA37C}"/>
              </a:ext>
            </a:extLst>
          </p:cNvPr>
          <p:cNvSpPr/>
          <p:nvPr/>
        </p:nvSpPr>
        <p:spPr>
          <a:xfrm>
            <a:off x="1241956" y="4505304"/>
            <a:ext cx="374864" cy="567690"/>
          </a:xfrm>
          <a:custGeom>
            <a:avLst/>
            <a:gdLst>
              <a:gd name="connsiteX0" fmla="*/ 707232 w 707232"/>
              <a:gd name="connsiteY0" fmla="*/ 0 h 395288"/>
              <a:gd name="connsiteX1" fmla="*/ 685800 w 707232"/>
              <a:gd name="connsiteY1" fmla="*/ 57150 h 395288"/>
              <a:gd name="connsiteX2" fmla="*/ 654844 w 707232"/>
              <a:gd name="connsiteY2" fmla="*/ 97632 h 395288"/>
              <a:gd name="connsiteX3" fmla="*/ 321469 w 707232"/>
              <a:gd name="connsiteY3" fmla="*/ 164307 h 395288"/>
              <a:gd name="connsiteX4" fmla="*/ 102394 w 707232"/>
              <a:gd name="connsiteY4" fmla="*/ 261938 h 395288"/>
              <a:gd name="connsiteX5" fmla="*/ 0 w 707232"/>
              <a:gd name="connsiteY5" fmla="*/ 395288 h 395288"/>
              <a:gd name="connsiteX0" fmla="*/ 707232 w 707232"/>
              <a:gd name="connsiteY0" fmla="*/ 0 h 395288"/>
              <a:gd name="connsiteX1" fmla="*/ 685800 w 707232"/>
              <a:gd name="connsiteY1" fmla="*/ 57150 h 395288"/>
              <a:gd name="connsiteX2" fmla="*/ 611981 w 707232"/>
              <a:gd name="connsiteY2" fmla="*/ 100014 h 395288"/>
              <a:gd name="connsiteX3" fmla="*/ 321469 w 707232"/>
              <a:gd name="connsiteY3" fmla="*/ 164307 h 395288"/>
              <a:gd name="connsiteX4" fmla="*/ 102394 w 707232"/>
              <a:gd name="connsiteY4" fmla="*/ 261938 h 395288"/>
              <a:gd name="connsiteX5" fmla="*/ 0 w 707232"/>
              <a:gd name="connsiteY5" fmla="*/ 395288 h 395288"/>
              <a:gd name="connsiteX0" fmla="*/ 629387 w 846080"/>
              <a:gd name="connsiteY0" fmla="*/ 0 h 476250"/>
              <a:gd name="connsiteX1" fmla="*/ 607955 w 846080"/>
              <a:gd name="connsiteY1" fmla="*/ 57150 h 476250"/>
              <a:gd name="connsiteX2" fmla="*/ 534136 w 846080"/>
              <a:gd name="connsiteY2" fmla="*/ 100014 h 476250"/>
              <a:gd name="connsiteX3" fmla="*/ 243624 w 846080"/>
              <a:gd name="connsiteY3" fmla="*/ 164307 h 476250"/>
              <a:gd name="connsiteX4" fmla="*/ 24549 w 846080"/>
              <a:gd name="connsiteY4" fmla="*/ 261938 h 476250"/>
              <a:gd name="connsiteX5" fmla="*/ 846080 w 846080"/>
              <a:gd name="connsiteY5" fmla="*/ 476250 h 476250"/>
              <a:gd name="connsiteX0" fmla="*/ 389876 w 611376"/>
              <a:gd name="connsiteY0" fmla="*/ 0 h 476250"/>
              <a:gd name="connsiteX1" fmla="*/ 368444 w 611376"/>
              <a:gd name="connsiteY1" fmla="*/ 57150 h 476250"/>
              <a:gd name="connsiteX2" fmla="*/ 294625 w 611376"/>
              <a:gd name="connsiteY2" fmla="*/ 100014 h 476250"/>
              <a:gd name="connsiteX3" fmla="*/ 4113 w 611376"/>
              <a:gd name="connsiteY3" fmla="*/ 164307 h 476250"/>
              <a:gd name="connsiteX4" fmla="*/ 537513 w 611376"/>
              <a:gd name="connsiteY4" fmla="*/ 319088 h 476250"/>
              <a:gd name="connsiteX5" fmla="*/ 606569 w 611376"/>
              <a:gd name="connsiteY5" fmla="*/ 476250 h 476250"/>
              <a:gd name="connsiteX0" fmla="*/ 387475 w 608975"/>
              <a:gd name="connsiteY0" fmla="*/ 0 h 476250"/>
              <a:gd name="connsiteX1" fmla="*/ 366043 w 608975"/>
              <a:gd name="connsiteY1" fmla="*/ 57150 h 476250"/>
              <a:gd name="connsiteX2" fmla="*/ 1712 w 608975"/>
              <a:gd name="connsiteY2" fmla="*/ 164307 h 476250"/>
              <a:gd name="connsiteX3" fmla="*/ 535112 w 608975"/>
              <a:gd name="connsiteY3" fmla="*/ 319088 h 476250"/>
              <a:gd name="connsiteX4" fmla="*/ 604168 w 608975"/>
              <a:gd name="connsiteY4" fmla="*/ 476250 h 476250"/>
              <a:gd name="connsiteX0" fmla="*/ 29396 w 250896"/>
              <a:gd name="connsiteY0" fmla="*/ 0 h 476250"/>
              <a:gd name="connsiteX1" fmla="*/ 7964 w 250896"/>
              <a:gd name="connsiteY1" fmla="*/ 57150 h 476250"/>
              <a:gd name="connsiteX2" fmla="*/ 177033 w 250896"/>
              <a:gd name="connsiteY2" fmla="*/ 319088 h 476250"/>
              <a:gd name="connsiteX3" fmla="*/ 246089 w 250896"/>
              <a:gd name="connsiteY3" fmla="*/ 476250 h 476250"/>
              <a:gd name="connsiteX0" fmla="*/ 823 w 217518"/>
              <a:gd name="connsiteY0" fmla="*/ 0 h 476250"/>
              <a:gd name="connsiteX1" fmla="*/ 50828 w 217518"/>
              <a:gd name="connsiteY1" fmla="*/ 85725 h 476250"/>
              <a:gd name="connsiteX2" fmla="*/ 148460 w 217518"/>
              <a:gd name="connsiteY2" fmla="*/ 319088 h 476250"/>
              <a:gd name="connsiteX3" fmla="*/ 217516 w 217518"/>
              <a:gd name="connsiteY3" fmla="*/ 476250 h 476250"/>
              <a:gd name="connsiteX0" fmla="*/ 1055 w 220107"/>
              <a:gd name="connsiteY0" fmla="*/ 0 h 476250"/>
              <a:gd name="connsiteX1" fmla="*/ 51060 w 220107"/>
              <a:gd name="connsiteY1" fmla="*/ 85725 h 476250"/>
              <a:gd name="connsiteX2" fmla="*/ 201080 w 220107"/>
              <a:gd name="connsiteY2" fmla="*/ 309563 h 476250"/>
              <a:gd name="connsiteX3" fmla="*/ 217748 w 220107"/>
              <a:gd name="connsiteY3" fmla="*/ 476250 h 476250"/>
              <a:gd name="connsiteX0" fmla="*/ 82 w 623946"/>
              <a:gd name="connsiteY0" fmla="*/ 0 h 457200"/>
              <a:gd name="connsiteX1" fmla="*/ 454899 w 623946"/>
              <a:gd name="connsiteY1" fmla="*/ 66675 h 457200"/>
              <a:gd name="connsiteX2" fmla="*/ 604919 w 623946"/>
              <a:gd name="connsiteY2" fmla="*/ 290513 h 457200"/>
              <a:gd name="connsiteX3" fmla="*/ 621587 w 623946"/>
              <a:gd name="connsiteY3" fmla="*/ 457200 h 457200"/>
              <a:gd name="connsiteX0" fmla="*/ 1989 w 650587"/>
              <a:gd name="connsiteY0" fmla="*/ 0 h 457200"/>
              <a:gd name="connsiteX1" fmla="*/ 99619 w 650587"/>
              <a:gd name="connsiteY1" fmla="*/ 104775 h 457200"/>
              <a:gd name="connsiteX2" fmla="*/ 606826 w 650587"/>
              <a:gd name="connsiteY2" fmla="*/ 290513 h 457200"/>
              <a:gd name="connsiteX3" fmla="*/ 623494 w 650587"/>
              <a:gd name="connsiteY3" fmla="*/ 457200 h 457200"/>
              <a:gd name="connsiteX0" fmla="*/ 1385 w 623806"/>
              <a:gd name="connsiteY0" fmla="*/ 0 h 457200"/>
              <a:gd name="connsiteX1" fmla="*/ 99015 w 623806"/>
              <a:gd name="connsiteY1" fmla="*/ 104775 h 457200"/>
              <a:gd name="connsiteX2" fmla="*/ 549072 w 623806"/>
              <a:gd name="connsiteY2" fmla="*/ 247651 h 457200"/>
              <a:gd name="connsiteX3" fmla="*/ 622890 w 623806"/>
              <a:gd name="connsiteY3" fmla="*/ 457200 h 457200"/>
              <a:gd name="connsiteX0" fmla="*/ 130 w 879726"/>
              <a:gd name="connsiteY0" fmla="*/ 0 h 438150"/>
              <a:gd name="connsiteX1" fmla="*/ 354935 w 879726"/>
              <a:gd name="connsiteY1" fmla="*/ 85725 h 438150"/>
              <a:gd name="connsiteX2" fmla="*/ 804992 w 879726"/>
              <a:gd name="connsiteY2" fmla="*/ 228601 h 438150"/>
              <a:gd name="connsiteX3" fmla="*/ 878810 w 879726"/>
              <a:gd name="connsiteY3" fmla="*/ 438150 h 438150"/>
              <a:gd name="connsiteX0" fmla="*/ 5010 w 895439"/>
              <a:gd name="connsiteY0" fmla="*/ 0 h 438150"/>
              <a:gd name="connsiteX1" fmla="*/ 112165 w 895439"/>
              <a:gd name="connsiteY1" fmla="*/ 104775 h 438150"/>
              <a:gd name="connsiteX2" fmla="*/ 809872 w 895439"/>
              <a:gd name="connsiteY2" fmla="*/ 228601 h 438150"/>
              <a:gd name="connsiteX3" fmla="*/ 883690 w 895439"/>
              <a:gd name="connsiteY3" fmla="*/ 438150 h 438150"/>
              <a:gd name="connsiteX0" fmla="*/ 3461 w 882165"/>
              <a:gd name="connsiteY0" fmla="*/ 0 h 438150"/>
              <a:gd name="connsiteX1" fmla="*/ 110616 w 882165"/>
              <a:gd name="connsiteY1" fmla="*/ 104775 h 438150"/>
              <a:gd name="connsiteX2" fmla="*/ 751173 w 882165"/>
              <a:gd name="connsiteY2" fmla="*/ 266701 h 438150"/>
              <a:gd name="connsiteX3" fmla="*/ 882141 w 882165"/>
              <a:gd name="connsiteY3" fmla="*/ 438150 h 438150"/>
              <a:gd name="connsiteX0" fmla="*/ 4864 w 893281"/>
              <a:gd name="connsiteY0" fmla="*/ 0 h 438150"/>
              <a:gd name="connsiteX1" fmla="*/ 112019 w 893281"/>
              <a:gd name="connsiteY1" fmla="*/ 104775 h 438150"/>
              <a:gd name="connsiteX2" fmla="*/ 804964 w 893281"/>
              <a:gd name="connsiteY2" fmla="*/ 242888 h 438150"/>
              <a:gd name="connsiteX3" fmla="*/ 883544 w 893281"/>
              <a:gd name="connsiteY3" fmla="*/ 438150 h 438150"/>
              <a:gd name="connsiteX0" fmla="*/ 946478 w 946478"/>
              <a:gd name="connsiteY0" fmla="*/ 0 h 468630"/>
              <a:gd name="connsiteX1" fmla="*/ 2073 w 946478"/>
              <a:gd name="connsiteY1" fmla="*/ 135255 h 468630"/>
              <a:gd name="connsiteX2" fmla="*/ 695018 w 946478"/>
              <a:gd name="connsiteY2" fmla="*/ 273368 h 468630"/>
              <a:gd name="connsiteX3" fmla="*/ 773598 w 946478"/>
              <a:gd name="connsiteY3" fmla="*/ 468630 h 468630"/>
              <a:gd name="connsiteX0" fmla="*/ 272589 w 438649"/>
              <a:gd name="connsiteY0" fmla="*/ 0 h 468630"/>
              <a:gd name="connsiteX1" fmla="*/ 433084 w 438649"/>
              <a:gd name="connsiteY1" fmla="*/ 196215 h 468630"/>
              <a:gd name="connsiteX2" fmla="*/ 21129 w 438649"/>
              <a:gd name="connsiteY2" fmla="*/ 273368 h 468630"/>
              <a:gd name="connsiteX3" fmla="*/ 99709 w 438649"/>
              <a:gd name="connsiteY3" fmla="*/ 468630 h 468630"/>
              <a:gd name="connsiteX0" fmla="*/ 172880 w 333403"/>
              <a:gd name="connsiteY0" fmla="*/ 0 h 468630"/>
              <a:gd name="connsiteX1" fmla="*/ 333375 w 333403"/>
              <a:gd name="connsiteY1" fmla="*/ 196215 h 468630"/>
              <a:gd name="connsiteX2" fmla="*/ 157640 w 333403"/>
              <a:gd name="connsiteY2" fmla="*/ 273368 h 468630"/>
              <a:gd name="connsiteX3" fmla="*/ 0 w 333403"/>
              <a:gd name="connsiteY3" fmla="*/ 468630 h 468630"/>
              <a:gd name="connsiteX0" fmla="*/ 172880 w 336273"/>
              <a:gd name="connsiteY0" fmla="*/ 0 h 468630"/>
              <a:gd name="connsiteX1" fmla="*/ 333375 w 336273"/>
              <a:gd name="connsiteY1" fmla="*/ 196215 h 468630"/>
              <a:gd name="connsiteX2" fmla="*/ 0 w 336273"/>
              <a:gd name="connsiteY2" fmla="*/ 468630 h 468630"/>
              <a:gd name="connsiteX0" fmla="*/ 179 w 160698"/>
              <a:gd name="connsiteY0" fmla="*/ 0 h 529590"/>
              <a:gd name="connsiteX1" fmla="*/ 160674 w 160698"/>
              <a:gd name="connsiteY1" fmla="*/ 196215 h 529590"/>
              <a:gd name="connsiteX2" fmla="*/ 10179 w 160698"/>
              <a:gd name="connsiteY2" fmla="*/ 529590 h 529590"/>
              <a:gd name="connsiteX0" fmla="*/ 43158 w 203831"/>
              <a:gd name="connsiteY0" fmla="*/ 0 h 529590"/>
              <a:gd name="connsiteX1" fmla="*/ 203653 w 203831"/>
              <a:gd name="connsiteY1" fmla="*/ 196215 h 529590"/>
              <a:gd name="connsiteX2" fmla="*/ 4154 w 203831"/>
              <a:gd name="connsiteY2" fmla="*/ 248263 h 529590"/>
              <a:gd name="connsiteX3" fmla="*/ 53158 w 203831"/>
              <a:gd name="connsiteY3" fmla="*/ 529590 h 529590"/>
              <a:gd name="connsiteX0" fmla="*/ 125514 w 139219"/>
              <a:gd name="connsiteY0" fmla="*/ 0 h 529590"/>
              <a:gd name="connsiteX1" fmla="*/ 259 w 139219"/>
              <a:gd name="connsiteY1" fmla="*/ 186690 h 529590"/>
              <a:gd name="connsiteX2" fmla="*/ 86510 w 139219"/>
              <a:gd name="connsiteY2" fmla="*/ 248263 h 529590"/>
              <a:gd name="connsiteX3" fmla="*/ 135514 w 139219"/>
              <a:gd name="connsiteY3" fmla="*/ 529590 h 529590"/>
              <a:gd name="connsiteX0" fmla="*/ 43159 w 56864"/>
              <a:gd name="connsiteY0" fmla="*/ 0 h 529590"/>
              <a:gd name="connsiteX1" fmla="*/ 4155 w 56864"/>
              <a:gd name="connsiteY1" fmla="*/ 248263 h 529590"/>
              <a:gd name="connsiteX2" fmla="*/ 53159 w 56864"/>
              <a:gd name="connsiteY2" fmla="*/ 529590 h 529590"/>
              <a:gd name="connsiteX0" fmla="*/ 147 w 375802"/>
              <a:gd name="connsiteY0" fmla="*/ 0 h 567690"/>
              <a:gd name="connsiteX1" fmla="*/ 323093 w 375802"/>
              <a:gd name="connsiteY1" fmla="*/ 286363 h 567690"/>
              <a:gd name="connsiteX2" fmla="*/ 372097 w 375802"/>
              <a:gd name="connsiteY2" fmla="*/ 567690 h 567690"/>
              <a:gd name="connsiteX0" fmla="*/ 188 w 374400"/>
              <a:gd name="connsiteY0" fmla="*/ 0 h 567690"/>
              <a:gd name="connsiteX1" fmla="*/ 251697 w 374400"/>
              <a:gd name="connsiteY1" fmla="*/ 305413 h 567690"/>
              <a:gd name="connsiteX2" fmla="*/ 372138 w 374400"/>
              <a:gd name="connsiteY2" fmla="*/ 567690 h 567690"/>
              <a:gd name="connsiteX0" fmla="*/ 215 w 374080"/>
              <a:gd name="connsiteY0" fmla="*/ 0 h 567690"/>
              <a:gd name="connsiteX1" fmla="*/ 218387 w 374080"/>
              <a:gd name="connsiteY1" fmla="*/ 305413 h 567690"/>
              <a:gd name="connsiteX2" fmla="*/ 372165 w 374080"/>
              <a:gd name="connsiteY2" fmla="*/ 567690 h 567690"/>
              <a:gd name="connsiteX0" fmla="*/ 264 w 374129"/>
              <a:gd name="connsiteY0" fmla="*/ 0 h 567690"/>
              <a:gd name="connsiteX1" fmla="*/ 218436 w 374129"/>
              <a:gd name="connsiteY1" fmla="*/ 305413 h 567690"/>
              <a:gd name="connsiteX2" fmla="*/ 372214 w 374129"/>
              <a:gd name="connsiteY2" fmla="*/ 567690 h 567690"/>
              <a:gd name="connsiteX0" fmla="*/ 264 w 374864"/>
              <a:gd name="connsiteY0" fmla="*/ 0 h 567690"/>
              <a:gd name="connsiteX1" fmla="*/ 218436 w 374864"/>
              <a:gd name="connsiteY1" fmla="*/ 305413 h 567690"/>
              <a:gd name="connsiteX2" fmla="*/ 372214 w 374864"/>
              <a:gd name="connsiteY2" fmla="*/ 567690 h 567690"/>
            </a:gdLst>
            <a:ahLst/>
            <a:cxnLst>
              <a:cxn ang="0">
                <a:pos x="connsiteX0" y="connsiteY0"/>
              </a:cxn>
              <a:cxn ang="0">
                <a:pos x="connsiteX1" y="connsiteY1"/>
              </a:cxn>
              <a:cxn ang="0">
                <a:pos x="connsiteX2" y="connsiteY2"/>
              </a:cxn>
            </a:cxnLst>
            <a:rect l="l" t="t" r="r" b="b"/>
            <a:pathLst>
              <a:path w="374864" h="567690">
                <a:moveTo>
                  <a:pt x="264" y="0"/>
                </a:moveTo>
                <a:cubicBezTo>
                  <a:pt x="-7862" y="51722"/>
                  <a:pt x="173906" y="221911"/>
                  <a:pt x="218436" y="305413"/>
                </a:cubicBezTo>
                <a:cubicBezTo>
                  <a:pt x="255266" y="356213"/>
                  <a:pt x="395797" y="517627"/>
                  <a:pt x="372214" y="567690"/>
                </a:cubicBezTo>
              </a:path>
            </a:pathLst>
          </a:custGeom>
          <a:noFill/>
          <a:ln w="12700">
            <a:solidFill>
              <a:schemeClr val="tx2">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hteck 7">
            <a:extLst>
              <a:ext uri="{FF2B5EF4-FFF2-40B4-BE49-F238E27FC236}">
                <a16:creationId xmlns:a16="http://schemas.microsoft.com/office/drawing/2014/main" id="{9B04BE20-AD37-47B8-BFEE-A45AB6B7246A}"/>
              </a:ext>
            </a:extLst>
          </p:cNvPr>
          <p:cNvSpPr/>
          <p:nvPr/>
        </p:nvSpPr>
        <p:spPr>
          <a:xfrm>
            <a:off x="409758" y="4080132"/>
            <a:ext cx="2827569" cy="369332"/>
          </a:xfrm>
          <a:prstGeom prst="rect">
            <a:avLst/>
          </a:prstGeom>
        </p:spPr>
        <p:txBody>
          <a:bodyPr wrap="none">
            <a:spAutoFit/>
          </a:bodyPr>
          <a:lstStyle/>
          <a:p>
            <a:r>
              <a:rPr lang="en-GB" dirty="0">
                <a:latin typeface="Suisse Int'l" panose="020B0504000000000000" pitchFamily="34" charset="77"/>
              </a:rPr>
              <a:t>Pitching moment coefficient</a:t>
            </a:r>
          </a:p>
        </p:txBody>
      </p:sp>
    </p:spTree>
    <p:extLst>
      <p:ext uri="{BB962C8B-B14F-4D97-AF65-F5344CB8AC3E}">
        <p14:creationId xmlns:p14="http://schemas.microsoft.com/office/powerpoint/2010/main" val="2267935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11">
  <a:themeElements>
    <a:clrScheme name="Kopter">
      <a:dk1>
        <a:srgbClr val="000000"/>
      </a:dk1>
      <a:lt1>
        <a:srgbClr val="FFFFFF"/>
      </a:lt1>
      <a:dk2>
        <a:srgbClr val="B60C2F"/>
      </a:dk2>
      <a:lt2>
        <a:srgbClr val="A7A8A9"/>
      </a:lt2>
      <a:accent1>
        <a:srgbClr val="636569"/>
      </a:accent1>
      <a:accent2>
        <a:srgbClr val="B60C2F"/>
      </a:accent2>
      <a:accent3>
        <a:srgbClr val="A7A8A9"/>
      </a:accent3>
      <a:accent4>
        <a:srgbClr val="636569"/>
      </a:accent4>
      <a:accent5>
        <a:srgbClr val="B60C2F"/>
      </a:accent5>
      <a:accent6>
        <a:srgbClr val="A7A8A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smtClean="0">
            <a:latin typeface="Suisse Int'l" panose="020B0504000000000000" pitchFamily="34" charset="77"/>
          </a:defRPr>
        </a:defPPr>
      </a:lstStyle>
    </a:txDef>
  </a:objectDefaults>
  <a:extraClrSchemeLst/>
  <a:extLst>
    <a:ext uri="{05A4C25C-085E-4340-85A3-A5531E510DB2}">
      <thm15:themeFamily xmlns:thm15="http://schemas.microsoft.com/office/thememl/2012/main" name="10042951_29M_EN_05_#02" id="{0C9A381A-EB4E-4619-BA6B-D5762930C4B4}" vid="{87551F3E-D20F-41BB-8592-A974D85FF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4-3 General EN - 10042951_29M_EN_05</Template>
  <TotalTime>19</TotalTime>
  <Words>1279</Words>
  <Application>Microsoft Office PowerPoint</Application>
  <PresentationFormat>On-screen Show (4:3)</PresentationFormat>
  <Paragraphs>250</Paragraphs>
  <Slides>19</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.AppleSystemUIFont</vt:lpstr>
      <vt:lpstr>Arial</vt:lpstr>
      <vt:lpstr>Calibri</vt:lpstr>
      <vt:lpstr>Cambria Math</vt:lpstr>
      <vt:lpstr>Suisse Int'l</vt:lpstr>
      <vt:lpstr>Presentation11</vt:lpstr>
      <vt:lpstr>System Identification to support and enhance Flight Testing</vt:lpstr>
      <vt:lpstr>Aircraft System Identification</vt:lpstr>
      <vt:lpstr>Problems in Aircraft Dynamics</vt:lpstr>
      <vt:lpstr>Applications of Aircraft System ID techniques</vt:lpstr>
      <vt:lpstr>Aircraft Simulation - Ongoing Kopter project</vt:lpstr>
      <vt:lpstr>Aircraft Simulation – Current Kopter approach</vt:lpstr>
      <vt:lpstr>PowerPoint Presentation</vt:lpstr>
      <vt:lpstr>System ID R/C Model vs FlightLab</vt:lpstr>
      <vt:lpstr>How does it work?</vt:lpstr>
      <vt:lpstr>How does it work?</vt:lpstr>
      <vt:lpstr>How does it work?</vt:lpstr>
      <vt:lpstr>Tools – SIDPAC software</vt:lpstr>
      <vt:lpstr>Tools – SIDPAC software</vt:lpstr>
      <vt:lpstr>What would I need?</vt:lpstr>
      <vt:lpstr>Why to introducing System ID into P3 test campaign? </vt:lpstr>
      <vt:lpstr>Why I can be the one doing this?</vt:lpstr>
      <vt:lpstr>PowerPoint Presentation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Identification to support Flight Test activities</dc:title>
  <dc:creator>Alejandro Valverde</dc:creator>
  <cp:lastModifiedBy>Alejandro Valverde</cp:lastModifiedBy>
  <cp:revision>93</cp:revision>
  <dcterms:created xsi:type="dcterms:W3CDTF">2018-02-21T14:41:24Z</dcterms:created>
  <dcterms:modified xsi:type="dcterms:W3CDTF">2018-02-26T10:55:30Z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XX_Autor">
    <vt:lpwstr/>
  </property>
</Properties>
</file>